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75" r:id="rId7"/>
    <p:sldId id="274" r:id="rId8"/>
    <p:sldId id="261" r:id="rId9"/>
    <p:sldId id="262" r:id="rId10"/>
    <p:sldId id="263" r:id="rId11"/>
    <p:sldId id="264" r:id="rId12"/>
    <p:sldId id="265" r:id="rId13"/>
    <p:sldId id="279" r:id="rId14"/>
    <p:sldId id="273" r:id="rId15"/>
    <p:sldId id="266" r:id="rId16"/>
    <p:sldId id="267" r:id="rId17"/>
    <p:sldId id="268" r:id="rId18"/>
    <p:sldId id="269" r:id="rId19"/>
    <p:sldId id="277" r:id="rId20"/>
    <p:sldId id="278" r:id="rId21"/>
    <p:sldId id="271" r:id="rId22"/>
    <p:sldId id="272" r:id="rId23"/>
    <p:sldId id="280" r:id="rId24"/>
    <p:sldId id="281" r:id="rId25"/>
    <p:sldId id="282" r:id="rId26"/>
    <p:sldId id="283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E42E1D-085E-4955-866F-2B419BDA83F0}">
          <p14:sldIdLst>
            <p14:sldId id="256"/>
            <p14:sldId id="257"/>
            <p14:sldId id="259"/>
            <p14:sldId id="258"/>
            <p14:sldId id="260"/>
            <p14:sldId id="275"/>
            <p14:sldId id="274"/>
            <p14:sldId id="261"/>
            <p14:sldId id="262"/>
            <p14:sldId id="263"/>
            <p14:sldId id="264"/>
            <p14:sldId id="265"/>
            <p14:sldId id="279"/>
          </p14:sldIdLst>
        </p14:section>
        <p14:section name="Map Walkthrough" id="{C2F86E99-A4E0-4ED6-A483-09C92883DE7C}">
          <p14:sldIdLst>
            <p14:sldId id="273"/>
            <p14:sldId id="266"/>
            <p14:sldId id="267"/>
            <p14:sldId id="268"/>
            <p14:sldId id="269"/>
            <p14:sldId id="277"/>
            <p14:sldId id="278"/>
            <p14:sldId id="271"/>
            <p14:sldId id="272"/>
            <p14:sldId id="280"/>
            <p14:sldId id="281"/>
            <p14:sldId id="282"/>
            <p14:sldId id="283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Fong" initials="AF" lastIdx="1" clrIdx="0">
    <p:extLst>
      <p:ext uri="{19B8F6BF-5375-455C-9EA6-DF929625EA0E}">
        <p15:presenceInfo xmlns:p15="http://schemas.microsoft.com/office/powerpoint/2012/main" userId="154c7c739b298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89" d="100"/>
          <a:sy n="89" d="100"/>
        </p:scale>
        <p:origin x="7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15T21:11:42.316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B993D-20AD-477B-B3E9-085AB523D1E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08CC40-8B05-42E0-9515-DDB76982FE80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FFEEE935-29C0-49F6-8442-FE70F493B283}" type="parTrans" cxnId="{73E9625B-3E1C-41A7-9158-1F10E0542311}">
      <dgm:prSet/>
      <dgm:spPr/>
      <dgm:t>
        <a:bodyPr/>
        <a:lstStyle/>
        <a:p>
          <a:endParaRPr lang="en-US"/>
        </a:p>
      </dgm:t>
    </dgm:pt>
    <dgm:pt modelId="{D2545932-6E10-4159-9B5B-B9FE5445AC3C}" type="sibTrans" cxnId="{73E9625B-3E1C-41A7-9158-1F10E0542311}">
      <dgm:prSet/>
      <dgm:spPr/>
      <dgm:t>
        <a:bodyPr/>
        <a:lstStyle/>
        <a:p>
          <a:endParaRPr lang="en-US"/>
        </a:p>
      </dgm:t>
    </dgm:pt>
    <dgm:pt modelId="{1C78CCA7-CB78-45CF-AAE6-77894F7F2D5B}">
      <dgm:prSet phldrT="[Text]"/>
      <dgm:spPr/>
      <dgm:t>
        <a:bodyPr/>
        <a:lstStyle/>
        <a:p>
          <a:r>
            <a:rPr lang="en-US" dirty="0"/>
            <a:t>USGS</a:t>
          </a:r>
        </a:p>
      </dgm:t>
    </dgm:pt>
    <dgm:pt modelId="{BF95C83E-F5B6-4E6C-BAB6-A559C4D70DA8}" type="parTrans" cxnId="{3BF79880-BA06-44ED-B566-2F14F06E3AB9}">
      <dgm:prSet/>
      <dgm:spPr/>
      <dgm:t>
        <a:bodyPr/>
        <a:lstStyle/>
        <a:p>
          <a:endParaRPr lang="en-US"/>
        </a:p>
      </dgm:t>
    </dgm:pt>
    <dgm:pt modelId="{5B4A07A9-C931-4596-82F0-3FFB4790D28D}" type="sibTrans" cxnId="{3BF79880-BA06-44ED-B566-2F14F06E3AB9}">
      <dgm:prSet/>
      <dgm:spPr/>
      <dgm:t>
        <a:bodyPr/>
        <a:lstStyle/>
        <a:p>
          <a:endParaRPr lang="en-US"/>
        </a:p>
      </dgm:t>
    </dgm:pt>
    <dgm:pt modelId="{C5FF5E3F-3C07-4055-9612-24883FC05497}">
      <dgm:prSet phldrT="[Text]"/>
      <dgm:spPr/>
      <dgm:t>
        <a:bodyPr/>
        <a:lstStyle/>
        <a:p>
          <a:r>
            <a:rPr lang="en-US" dirty="0"/>
            <a:t>Data Analysis / Manipulation</a:t>
          </a:r>
        </a:p>
      </dgm:t>
    </dgm:pt>
    <dgm:pt modelId="{244DB8A4-D415-4F04-8538-8DC7E25AD5A8}" type="parTrans" cxnId="{632454EF-C8CE-4B2E-BB33-8FC8E86B1F1B}">
      <dgm:prSet/>
      <dgm:spPr/>
      <dgm:t>
        <a:bodyPr/>
        <a:lstStyle/>
        <a:p>
          <a:endParaRPr lang="en-US"/>
        </a:p>
      </dgm:t>
    </dgm:pt>
    <dgm:pt modelId="{BAF83A22-1F05-4DE6-B0DA-D32B98B394BD}" type="sibTrans" cxnId="{632454EF-C8CE-4B2E-BB33-8FC8E86B1F1B}">
      <dgm:prSet/>
      <dgm:spPr/>
      <dgm:t>
        <a:bodyPr/>
        <a:lstStyle/>
        <a:p>
          <a:endParaRPr lang="en-US"/>
        </a:p>
      </dgm:t>
    </dgm:pt>
    <dgm:pt modelId="{1284C3A2-7873-4DA0-9061-5128F87C916B}">
      <dgm:prSet phldrT="[Text]"/>
      <dgm:spPr/>
      <dgm:t>
        <a:bodyPr/>
        <a:lstStyle/>
        <a:p>
          <a:r>
            <a:rPr lang="en-US" dirty="0"/>
            <a:t>Cropping </a:t>
          </a:r>
        </a:p>
      </dgm:t>
    </dgm:pt>
    <dgm:pt modelId="{5A719D21-31F1-4CEB-A305-BA9978355410}" type="parTrans" cxnId="{20553FE2-18E3-4108-AB93-D0235D670FEA}">
      <dgm:prSet/>
      <dgm:spPr/>
      <dgm:t>
        <a:bodyPr/>
        <a:lstStyle/>
        <a:p>
          <a:endParaRPr lang="en-US"/>
        </a:p>
      </dgm:t>
    </dgm:pt>
    <dgm:pt modelId="{D31B08EE-FF42-44C6-B312-CF9F14C0C1E4}" type="sibTrans" cxnId="{20553FE2-18E3-4108-AB93-D0235D670FEA}">
      <dgm:prSet/>
      <dgm:spPr/>
      <dgm:t>
        <a:bodyPr/>
        <a:lstStyle/>
        <a:p>
          <a:endParaRPr lang="en-US"/>
        </a:p>
      </dgm:t>
    </dgm:pt>
    <dgm:pt modelId="{0928DDF1-66D6-4760-AB95-C780A00A9112}">
      <dgm:prSet phldrT="[Text]"/>
      <dgm:spPr/>
      <dgm:t>
        <a:bodyPr/>
        <a:lstStyle/>
        <a:p>
          <a:r>
            <a:rPr lang="en-US" dirty="0"/>
            <a:t>Plotting</a:t>
          </a:r>
        </a:p>
      </dgm:t>
    </dgm:pt>
    <dgm:pt modelId="{C927C005-3A5C-4A9A-AB2E-5D54AFBA16BC}" type="parTrans" cxnId="{84B57376-09C9-4F77-981F-9EEA219AEF60}">
      <dgm:prSet/>
      <dgm:spPr/>
      <dgm:t>
        <a:bodyPr/>
        <a:lstStyle/>
        <a:p>
          <a:endParaRPr lang="en-US"/>
        </a:p>
      </dgm:t>
    </dgm:pt>
    <dgm:pt modelId="{35A0752D-4BB9-48A7-8AC3-AC73E2E60272}" type="sibTrans" cxnId="{84B57376-09C9-4F77-981F-9EEA219AEF60}">
      <dgm:prSet/>
      <dgm:spPr/>
      <dgm:t>
        <a:bodyPr/>
        <a:lstStyle/>
        <a:p>
          <a:endParaRPr lang="en-US"/>
        </a:p>
      </dgm:t>
    </dgm:pt>
    <dgm:pt modelId="{C5A0E00B-DA67-4603-852F-701F8C1F1839}">
      <dgm:prSet phldrT="[Text]"/>
      <dgm:spPr/>
      <dgm:t>
        <a:bodyPr/>
        <a:lstStyle/>
        <a:p>
          <a:r>
            <a:rPr lang="en-US" dirty="0"/>
            <a:t>Package:  “</a:t>
          </a:r>
          <a:r>
            <a:rPr lang="en-US" dirty="0" err="1"/>
            <a:t>tmap</a:t>
          </a:r>
          <a:r>
            <a:rPr lang="en-US" dirty="0"/>
            <a:t>” </a:t>
          </a:r>
        </a:p>
      </dgm:t>
    </dgm:pt>
    <dgm:pt modelId="{7098CA1B-0122-433C-9F2D-EB88F25018ED}" type="parTrans" cxnId="{BF7687B3-9179-4AD4-9109-890FFB02C029}">
      <dgm:prSet/>
      <dgm:spPr/>
      <dgm:t>
        <a:bodyPr/>
        <a:lstStyle/>
        <a:p>
          <a:endParaRPr lang="en-US"/>
        </a:p>
      </dgm:t>
    </dgm:pt>
    <dgm:pt modelId="{48848E1E-6570-40E6-992E-F64FF765E784}" type="sibTrans" cxnId="{BF7687B3-9179-4AD4-9109-890FFB02C029}">
      <dgm:prSet/>
      <dgm:spPr/>
      <dgm:t>
        <a:bodyPr/>
        <a:lstStyle/>
        <a:p>
          <a:endParaRPr lang="en-US"/>
        </a:p>
      </dgm:t>
    </dgm:pt>
    <dgm:pt modelId="{EE23D2D6-C53A-4858-9ECB-6BB6C24EBCD3}">
      <dgm:prSet phldrT="[Text]"/>
      <dgm:spPr/>
      <dgm:t>
        <a:bodyPr/>
        <a:lstStyle/>
        <a:p>
          <a:r>
            <a:rPr lang="en-US" dirty="0"/>
            <a:t>Maps Canada</a:t>
          </a:r>
        </a:p>
      </dgm:t>
    </dgm:pt>
    <dgm:pt modelId="{EF1B59DF-1D1D-4F0C-AAD3-B18C2C05FCD8}" type="parTrans" cxnId="{32EACF9E-9D13-4E3B-BF35-B1E678E437A7}">
      <dgm:prSet/>
      <dgm:spPr/>
      <dgm:t>
        <a:bodyPr/>
        <a:lstStyle/>
        <a:p>
          <a:endParaRPr lang="en-US"/>
        </a:p>
      </dgm:t>
    </dgm:pt>
    <dgm:pt modelId="{658F36C4-3646-432B-BEFB-5E0578530D9A}" type="sibTrans" cxnId="{32EACF9E-9D13-4E3B-BF35-B1E678E437A7}">
      <dgm:prSet/>
      <dgm:spPr/>
      <dgm:t>
        <a:bodyPr/>
        <a:lstStyle/>
        <a:p>
          <a:endParaRPr lang="en-US"/>
        </a:p>
      </dgm:t>
    </dgm:pt>
    <dgm:pt modelId="{DA69A762-83E3-4310-8982-76CBB67EBF69}">
      <dgm:prSet phldrT="[Text]"/>
      <dgm:spPr/>
      <dgm:t>
        <a:bodyPr/>
        <a:lstStyle/>
        <a:p>
          <a:r>
            <a:rPr lang="en-US" dirty="0"/>
            <a:t>Municipality GIS repository </a:t>
          </a:r>
        </a:p>
      </dgm:t>
    </dgm:pt>
    <dgm:pt modelId="{DAB7181A-D9E8-44E6-A880-E69B382C1D9E}" type="parTrans" cxnId="{BEC641E4-6B72-49C7-B583-03E2B4BF5988}">
      <dgm:prSet/>
      <dgm:spPr/>
      <dgm:t>
        <a:bodyPr/>
        <a:lstStyle/>
        <a:p>
          <a:endParaRPr lang="en-US"/>
        </a:p>
      </dgm:t>
    </dgm:pt>
    <dgm:pt modelId="{2A56403D-BA75-43E5-8E89-A481E001D159}" type="sibTrans" cxnId="{BEC641E4-6B72-49C7-B583-03E2B4BF5988}">
      <dgm:prSet/>
      <dgm:spPr/>
      <dgm:t>
        <a:bodyPr/>
        <a:lstStyle/>
        <a:p>
          <a:endParaRPr lang="en-US"/>
        </a:p>
      </dgm:t>
    </dgm:pt>
    <dgm:pt modelId="{F16F0F51-A8F7-4338-B592-5EAFF1E9FF1B}">
      <dgm:prSet phldrT="[Text]"/>
      <dgm:spPr/>
      <dgm:t>
        <a:bodyPr/>
        <a:lstStyle/>
        <a:p>
          <a:r>
            <a:rPr lang="en-US" dirty="0"/>
            <a:t>Extracting slope from elevation models</a:t>
          </a:r>
        </a:p>
      </dgm:t>
    </dgm:pt>
    <dgm:pt modelId="{0DE0CAC5-8AB6-4825-AAF3-525A06D9E481}" type="parTrans" cxnId="{24065FA1-F8CD-4548-9F60-74F3E216D6F6}">
      <dgm:prSet/>
      <dgm:spPr/>
      <dgm:t>
        <a:bodyPr/>
        <a:lstStyle/>
        <a:p>
          <a:endParaRPr lang="en-US"/>
        </a:p>
      </dgm:t>
    </dgm:pt>
    <dgm:pt modelId="{09955B5E-DAF7-48FE-88E9-BCEF1031D6A1}" type="sibTrans" cxnId="{24065FA1-F8CD-4548-9F60-74F3E216D6F6}">
      <dgm:prSet/>
      <dgm:spPr/>
      <dgm:t>
        <a:bodyPr/>
        <a:lstStyle/>
        <a:p>
          <a:endParaRPr lang="en-US"/>
        </a:p>
      </dgm:t>
    </dgm:pt>
    <dgm:pt modelId="{15A3C340-9C6E-4927-AB68-BD9F73BC8DE4}">
      <dgm:prSet phldrT="[Text]"/>
      <dgm:spPr/>
      <dgm:t>
        <a:bodyPr/>
        <a:lstStyle/>
        <a:p>
          <a:r>
            <a:rPr lang="en-US" dirty="0"/>
            <a:t>Adjusting scale/units of data</a:t>
          </a:r>
        </a:p>
      </dgm:t>
    </dgm:pt>
    <dgm:pt modelId="{D41E5DE6-213B-489D-B290-9FC0199573A9}" type="parTrans" cxnId="{170FFF01-B4F0-4A39-ABB3-081862A649B1}">
      <dgm:prSet/>
      <dgm:spPr/>
      <dgm:t>
        <a:bodyPr/>
        <a:lstStyle/>
        <a:p>
          <a:endParaRPr lang="en-US"/>
        </a:p>
      </dgm:t>
    </dgm:pt>
    <dgm:pt modelId="{0A4D0F7E-42E0-40F8-A96A-3D129329E8AC}" type="sibTrans" cxnId="{170FFF01-B4F0-4A39-ABB3-081862A649B1}">
      <dgm:prSet/>
      <dgm:spPr/>
      <dgm:t>
        <a:bodyPr/>
        <a:lstStyle/>
        <a:p>
          <a:endParaRPr lang="en-US"/>
        </a:p>
      </dgm:t>
    </dgm:pt>
    <dgm:pt modelId="{B6229DE9-7996-49B4-94CF-94419292B075}">
      <dgm:prSet phldrT="[Text]"/>
      <dgm:spPr/>
      <dgm:t>
        <a:bodyPr/>
        <a:lstStyle/>
        <a:p>
          <a:r>
            <a:rPr lang="en-US" dirty="0"/>
            <a:t>Appropriate legends</a:t>
          </a:r>
        </a:p>
      </dgm:t>
    </dgm:pt>
    <dgm:pt modelId="{D1F598A4-2ED4-443C-BECF-F036AFEB9EF4}" type="parTrans" cxnId="{B27A0323-D0B5-4B8A-A713-DE945E009DE0}">
      <dgm:prSet/>
      <dgm:spPr/>
    </dgm:pt>
    <dgm:pt modelId="{86EC03E5-0D92-4509-9D32-F9AB487C33EE}" type="sibTrans" cxnId="{B27A0323-D0B5-4B8A-A713-DE945E009DE0}">
      <dgm:prSet/>
      <dgm:spPr/>
    </dgm:pt>
    <dgm:pt modelId="{48140F61-AD1F-4666-AF7C-7410A7AB7EEE}">
      <dgm:prSet phldrT="[Text]"/>
      <dgm:spPr/>
      <dgm:t>
        <a:bodyPr/>
        <a:lstStyle/>
        <a:p>
          <a:r>
            <a:rPr lang="en-US" dirty="0"/>
            <a:t>Scale bar / compass</a:t>
          </a:r>
        </a:p>
      </dgm:t>
    </dgm:pt>
    <dgm:pt modelId="{75745868-389C-403A-ACBB-57E8554172B8}" type="parTrans" cxnId="{0A9C5540-14C1-4B20-AF1E-C26DED349A8A}">
      <dgm:prSet/>
      <dgm:spPr/>
    </dgm:pt>
    <dgm:pt modelId="{CB0690F7-9EC3-41B6-9E37-AD4E48D33D05}" type="sibTrans" cxnId="{0A9C5540-14C1-4B20-AF1E-C26DED349A8A}">
      <dgm:prSet/>
      <dgm:spPr/>
    </dgm:pt>
    <dgm:pt modelId="{448AA271-C0F6-483D-8232-AC37E51BB500}">
      <dgm:prSet phldrT="[Text]"/>
      <dgm:spPr/>
      <dgm:t>
        <a:bodyPr/>
        <a:lstStyle/>
        <a:p>
          <a:r>
            <a:rPr lang="en-US" dirty="0"/>
            <a:t>Map extent</a:t>
          </a:r>
        </a:p>
      </dgm:t>
    </dgm:pt>
    <dgm:pt modelId="{E2067B2E-5411-4405-998F-0DB7A0CD6812}" type="parTrans" cxnId="{E374A6CA-4797-439C-BECE-ECB49769149D}">
      <dgm:prSet/>
      <dgm:spPr/>
    </dgm:pt>
    <dgm:pt modelId="{4A11F5AF-ACDE-4145-BD67-DC1DAD9D0CC0}" type="sibTrans" cxnId="{E374A6CA-4797-439C-BECE-ECB49769149D}">
      <dgm:prSet/>
      <dgm:spPr/>
    </dgm:pt>
    <dgm:pt modelId="{2601A887-03CF-4E0B-80CD-F955B29041E6}" type="pres">
      <dgm:prSet presAssocID="{1A8B993D-20AD-477B-B3E9-085AB523D1E9}" presName="linearFlow" presStyleCnt="0">
        <dgm:presLayoutVars>
          <dgm:dir/>
          <dgm:animLvl val="lvl"/>
          <dgm:resizeHandles val="exact"/>
        </dgm:presLayoutVars>
      </dgm:prSet>
      <dgm:spPr/>
    </dgm:pt>
    <dgm:pt modelId="{40940A83-3F66-4994-BADE-87C6102ADAC7}" type="pres">
      <dgm:prSet presAssocID="{DB08CC40-8B05-42E0-9515-DDB76982FE80}" presName="composite" presStyleCnt="0"/>
      <dgm:spPr/>
    </dgm:pt>
    <dgm:pt modelId="{952E38C4-D18B-4864-9B0F-A245694F29B9}" type="pres">
      <dgm:prSet presAssocID="{DB08CC40-8B05-42E0-9515-DDB76982FE8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B03541B-CA35-4B18-91A1-DA2AF98F64BD}" type="pres">
      <dgm:prSet presAssocID="{DB08CC40-8B05-42E0-9515-DDB76982FE80}" presName="parSh" presStyleLbl="node1" presStyleIdx="0" presStyleCnt="3"/>
      <dgm:spPr/>
    </dgm:pt>
    <dgm:pt modelId="{6B5ED947-72D4-4F13-8560-6D6631EDAA24}" type="pres">
      <dgm:prSet presAssocID="{DB08CC40-8B05-42E0-9515-DDB76982FE80}" presName="desTx" presStyleLbl="fgAcc1" presStyleIdx="0" presStyleCnt="3" custScaleX="126458">
        <dgm:presLayoutVars>
          <dgm:bulletEnabled val="1"/>
        </dgm:presLayoutVars>
      </dgm:prSet>
      <dgm:spPr/>
    </dgm:pt>
    <dgm:pt modelId="{96168795-A3F1-4B6E-91D3-2948F162252B}" type="pres">
      <dgm:prSet presAssocID="{D2545932-6E10-4159-9B5B-B9FE5445AC3C}" presName="sibTrans" presStyleLbl="sibTrans2D1" presStyleIdx="0" presStyleCnt="2"/>
      <dgm:spPr/>
    </dgm:pt>
    <dgm:pt modelId="{BF99D737-6ED6-4908-B5E2-273856FAF60A}" type="pres">
      <dgm:prSet presAssocID="{D2545932-6E10-4159-9B5B-B9FE5445AC3C}" presName="connTx" presStyleLbl="sibTrans2D1" presStyleIdx="0" presStyleCnt="2"/>
      <dgm:spPr/>
    </dgm:pt>
    <dgm:pt modelId="{F9F09C9E-B5F7-42EA-8685-142F88BC49FA}" type="pres">
      <dgm:prSet presAssocID="{C5FF5E3F-3C07-4055-9612-24883FC05497}" presName="composite" presStyleCnt="0"/>
      <dgm:spPr/>
    </dgm:pt>
    <dgm:pt modelId="{58116718-76FC-485E-9239-A3CC0A99D33D}" type="pres">
      <dgm:prSet presAssocID="{C5FF5E3F-3C07-4055-9612-24883FC0549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1DBCB91-7D30-4AAB-978B-A79B4D257194}" type="pres">
      <dgm:prSet presAssocID="{C5FF5E3F-3C07-4055-9612-24883FC05497}" presName="parSh" presStyleLbl="node1" presStyleIdx="1" presStyleCnt="3"/>
      <dgm:spPr/>
    </dgm:pt>
    <dgm:pt modelId="{727640EB-98B4-4379-BF84-54892CCC9D96}" type="pres">
      <dgm:prSet presAssocID="{C5FF5E3F-3C07-4055-9612-24883FC05497}" presName="desTx" presStyleLbl="fgAcc1" presStyleIdx="1" presStyleCnt="3" custScaleX="130912">
        <dgm:presLayoutVars>
          <dgm:bulletEnabled val="1"/>
        </dgm:presLayoutVars>
      </dgm:prSet>
      <dgm:spPr/>
    </dgm:pt>
    <dgm:pt modelId="{B60B3CA3-FEEE-401B-AAC1-5CEE7D1D984C}" type="pres">
      <dgm:prSet presAssocID="{BAF83A22-1F05-4DE6-B0DA-D32B98B394BD}" presName="sibTrans" presStyleLbl="sibTrans2D1" presStyleIdx="1" presStyleCnt="2"/>
      <dgm:spPr/>
    </dgm:pt>
    <dgm:pt modelId="{9C20C1DF-89F6-4389-B802-4F3B3D62B19B}" type="pres">
      <dgm:prSet presAssocID="{BAF83A22-1F05-4DE6-B0DA-D32B98B394BD}" presName="connTx" presStyleLbl="sibTrans2D1" presStyleIdx="1" presStyleCnt="2"/>
      <dgm:spPr/>
    </dgm:pt>
    <dgm:pt modelId="{990DA94B-8925-464C-90EC-21A6DCC22428}" type="pres">
      <dgm:prSet presAssocID="{0928DDF1-66D6-4760-AB95-C780A00A9112}" presName="composite" presStyleCnt="0"/>
      <dgm:spPr/>
    </dgm:pt>
    <dgm:pt modelId="{940A60AC-B008-4536-825B-0A688E1F15B6}" type="pres">
      <dgm:prSet presAssocID="{0928DDF1-66D6-4760-AB95-C780A00A9112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813844D-D34B-45B9-A70B-036D29C369FD}" type="pres">
      <dgm:prSet presAssocID="{0928DDF1-66D6-4760-AB95-C780A00A9112}" presName="parSh" presStyleLbl="node1" presStyleIdx="2" presStyleCnt="3"/>
      <dgm:spPr/>
    </dgm:pt>
    <dgm:pt modelId="{507A7D25-0F20-404F-BDCA-57E6F3F1C3B3}" type="pres">
      <dgm:prSet presAssocID="{0928DDF1-66D6-4760-AB95-C780A00A9112}" presName="desTx" presStyleLbl="fgAcc1" presStyleIdx="2" presStyleCnt="3" custScaleX="141477">
        <dgm:presLayoutVars>
          <dgm:bulletEnabled val="1"/>
        </dgm:presLayoutVars>
      </dgm:prSet>
      <dgm:spPr/>
    </dgm:pt>
  </dgm:ptLst>
  <dgm:cxnLst>
    <dgm:cxn modelId="{AC36DE00-7180-4FE2-8380-8BCBE420B7F4}" type="presOf" srcId="{0928DDF1-66D6-4760-AB95-C780A00A9112}" destId="{940A60AC-B008-4536-825B-0A688E1F15B6}" srcOrd="0" destOrd="0" presId="urn:microsoft.com/office/officeart/2005/8/layout/process3"/>
    <dgm:cxn modelId="{170FFF01-B4F0-4A39-ABB3-081862A649B1}" srcId="{C5FF5E3F-3C07-4055-9612-24883FC05497}" destId="{15A3C340-9C6E-4927-AB68-BD9F73BC8DE4}" srcOrd="2" destOrd="0" parTransId="{D41E5DE6-213B-489D-B290-9FC0199573A9}" sibTransId="{0A4D0F7E-42E0-40F8-A96A-3D129329E8AC}"/>
    <dgm:cxn modelId="{23564704-FC64-4BB3-8D69-E4BF8C51486D}" type="presOf" srcId="{1A8B993D-20AD-477B-B3E9-085AB523D1E9}" destId="{2601A887-03CF-4E0B-80CD-F955B29041E6}" srcOrd="0" destOrd="0" presId="urn:microsoft.com/office/officeart/2005/8/layout/process3"/>
    <dgm:cxn modelId="{6EC4D511-A233-4A66-99AE-AB8291752336}" type="presOf" srcId="{1C78CCA7-CB78-45CF-AAE6-77894F7F2D5B}" destId="{6B5ED947-72D4-4F13-8560-6D6631EDAA24}" srcOrd="0" destOrd="0" presId="urn:microsoft.com/office/officeart/2005/8/layout/process3"/>
    <dgm:cxn modelId="{41587520-B7CB-4AA1-89B4-5E2BFDAB65C7}" type="presOf" srcId="{15A3C340-9C6E-4927-AB68-BD9F73BC8DE4}" destId="{727640EB-98B4-4379-BF84-54892CCC9D96}" srcOrd="0" destOrd="2" presId="urn:microsoft.com/office/officeart/2005/8/layout/process3"/>
    <dgm:cxn modelId="{B27A0323-D0B5-4B8A-A713-DE945E009DE0}" srcId="{0928DDF1-66D6-4760-AB95-C780A00A9112}" destId="{B6229DE9-7996-49B4-94CF-94419292B075}" srcOrd="1" destOrd="0" parTransId="{D1F598A4-2ED4-443C-BECF-F036AFEB9EF4}" sibTransId="{86EC03E5-0D92-4509-9D32-F9AB487C33EE}"/>
    <dgm:cxn modelId="{FE26402D-56D0-4F76-9DA9-9848479634F8}" type="presOf" srcId="{D2545932-6E10-4159-9B5B-B9FE5445AC3C}" destId="{BF99D737-6ED6-4908-B5E2-273856FAF60A}" srcOrd="1" destOrd="0" presId="urn:microsoft.com/office/officeart/2005/8/layout/process3"/>
    <dgm:cxn modelId="{43E63C30-E565-41C6-BF86-D13AA91059C6}" type="presOf" srcId="{C5A0E00B-DA67-4603-852F-701F8C1F1839}" destId="{507A7D25-0F20-404F-BDCA-57E6F3F1C3B3}" srcOrd="0" destOrd="0" presId="urn:microsoft.com/office/officeart/2005/8/layout/process3"/>
    <dgm:cxn modelId="{0A9C5540-14C1-4B20-AF1E-C26DED349A8A}" srcId="{0928DDF1-66D6-4760-AB95-C780A00A9112}" destId="{48140F61-AD1F-4666-AF7C-7410A7AB7EEE}" srcOrd="2" destOrd="0" parTransId="{75745868-389C-403A-ACBB-57E8554172B8}" sibTransId="{CB0690F7-9EC3-41B6-9E37-AD4E48D33D05}"/>
    <dgm:cxn modelId="{4F6AA640-2DD3-46C3-81C8-C1620603061E}" type="presOf" srcId="{448AA271-C0F6-483D-8232-AC37E51BB500}" destId="{507A7D25-0F20-404F-BDCA-57E6F3F1C3B3}" srcOrd="0" destOrd="3" presId="urn:microsoft.com/office/officeart/2005/8/layout/process3"/>
    <dgm:cxn modelId="{73E9625B-3E1C-41A7-9158-1F10E0542311}" srcId="{1A8B993D-20AD-477B-B3E9-085AB523D1E9}" destId="{DB08CC40-8B05-42E0-9515-DDB76982FE80}" srcOrd="0" destOrd="0" parTransId="{FFEEE935-29C0-49F6-8442-FE70F493B283}" sibTransId="{D2545932-6E10-4159-9B5B-B9FE5445AC3C}"/>
    <dgm:cxn modelId="{AA47FD46-C3E4-4091-9EA0-FC53860D2827}" type="presOf" srcId="{C5FF5E3F-3C07-4055-9612-24883FC05497}" destId="{58116718-76FC-485E-9239-A3CC0A99D33D}" srcOrd="0" destOrd="0" presId="urn:microsoft.com/office/officeart/2005/8/layout/process3"/>
    <dgm:cxn modelId="{5387366C-EEF1-4488-97B7-692109B306F5}" type="presOf" srcId="{F16F0F51-A8F7-4338-B592-5EAFF1E9FF1B}" destId="{727640EB-98B4-4379-BF84-54892CCC9D96}" srcOrd="0" destOrd="1" presId="urn:microsoft.com/office/officeart/2005/8/layout/process3"/>
    <dgm:cxn modelId="{B386236D-E6B6-452C-82F4-6C8FFABF877A}" type="presOf" srcId="{48140F61-AD1F-4666-AF7C-7410A7AB7EEE}" destId="{507A7D25-0F20-404F-BDCA-57E6F3F1C3B3}" srcOrd="0" destOrd="2" presId="urn:microsoft.com/office/officeart/2005/8/layout/process3"/>
    <dgm:cxn modelId="{88233955-6E66-47DC-A37C-BBFCC6B24C56}" type="presOf" srcId="{DB08CC40-8B05-42E0-9515-DDB76982FE80}" destId="{CB03541B-CA35-4B18-91A1-DA2AF98F64BD}" srcOrd="1" destOrd="0" presId="urn:microsoft.com/office/officeart/2005/8/layout/process3"/>
    <dgm:cxn modelId="{84B57376-09C9-4F77-981F-9EEA219AEF60}" srcId="{1A8B993D-20AD-477B-B3E9-085AB523D1E9}" destId="{0928DDF1-66D6-4760-AB95-C780A00A9112}" srcOrd="2" destOrd="0" parTransId="{C927C005-3A5C-4A9A-AB2E-5D54AFBA16BC}" sibTransId="{35A0752D-4BB9-48A7-8AC3-AC73E2E60272}"/>
    <dgm:cxn modelId="{F3C25956-975E-4E55-992A-A18010938847}" type="presOf" srcId="{EE23D2D6-C53A-4858-9ECB-6BB6C24EBCD3}" destId="{6B5ED947-72D4-4F13-8560-6D6631EDAA24}" srcOrd="0" destOrd="1" presId="urn:microsoft.com/office/officeart/2005/8/layout/process3"/>
    <dgm:cxn modelId="{3BF79880-BA06-44ED-B566-2F14F06E3AB9}" srcId="{DB08CC40-8B05-42E0-9515-DDB76982FE80}" destId="{1C78CCA7-CB78-45CF-AAE6-77894F7F2D5B}" srcOrd="0" destOrd="0" parTransId="{BF95C83E-F5B6-4E6C-BAB6-A559C4D70DA8}" sibTransId="{5B4A07A9-C931-4596-82F0-3FFB4790D28D}"/>
    <dgm:cxn modelId="{4DC0A181-22CD-4478-AFEF-BBEDF954BA8D}" type="presOf" srcId="{BAF83A22-1F05-4DE6-B0DA-D32B98B394BD}" destId="{9C20C1DF-89F6-4389-B802-4F3B3D62B19B}" srcOrd="1" destOrd="0" presId="urn:microsoft.com/office/officeart/2005/8/layout/process3"/>
    <dgm:cxn modelId="{8EF8AD93-A064-4E63-B850-7E5BC51D4A3F}" type="presOf" srcId="{1284C3A2-7873-4DA0-9061-5128F87C916B}" destId="{727640EB-98B4-4379-BF84-54892CCC9D96}" srcOrd="0" destOrd="0" presId="urn:microsoft.com/office/officeart/2005/8/layout/process3"/>
    <dgm:cxn modelId="{65304D94-4431-4969-B501-D92F73157F9C}" type="presOf" srcId="{0928DDF1-66D6-4760-AB95-C780A00A9112}" destId="{A813844D-D34B-45B9-A70B-036D29C369FD}" srcOrd="1" destOrd="0" presId="urn:microsoft.com/office/officeart/2005/8/layout/process3"/>
    <dgm:cxn modelId="{702B7597-F5C7-4188-982B-1CCD5D55171A}" type="presOf" srcId="{BAF83A22-1F05-4DE6-B0DA-D32B98B394BD}" destId="{B60B3CA3-FEEE-401B-AAC1-5CEE7D1D984C}" srcOrd="0" destOrd="0" presId="urn:microsoft.com/office/officeart/2005/8/layout/process3"/>
    <dgm:cxn modelId="{32EACF9E-9D13-4E3B-BF35-B1E678E437A7}" srcId="{DB08CC40-8B05-42E0-9515-DDB76982FE80}" destId="{EE23D2D6-C53A-4858-9ECB-6BB6C24EBCD3}" srcOrd="1" destOrd="0" parTransId="{EF1B59DF-1D1D-4F0C-AAD3-B18C2C05FCD8}" sibTransId="{658F36C4-3646-432B-BEFB-5E0578530D9A}"/>
    <dgm:cxn modelId="{C380299F-6456-43D9-800E-2017CF6DA955}" type="presOf" srcId="{C5FF5E3F-3C07-4055-9612-24883FC05497}" destId="{51DBCB91-7D30-4AAB-978B-A79B4D257194}" srcOrd="1" destOrd="0" presId="urn:microsoft.com/office/officeart/2005/8/layout/process3"/>
    <dgm:cxn modelId="{24065FA1-F8CD-4548-9F60-74F3E216D6F6}" srcId="{C5FF5E3F-3C07-4055-9612-24883FC05497}" destId="{F16F0F51-A8F7-4338-B592-5EAFF1E9FF1B}" srcOrd="1" destOrd="0" parTransId="{0DE0CAC5-8AB6-4825-AAF3-525A06D9E481}" sibTransId="{09955B5E-DAF7-48FE-88E9-BCEF1031D6A1}"/>
    <dgm:cxn modelId="{65C016A8-9854-4403-BCCF-D76A14745B4D}" type="presOf" srcId="{D2545932-6E10-4159-9B5B-B9FE5445AC3C}" destId="{96168795-A3F1-4B6E-91D3-2948F162252B}" srcOrd="0" destOrd="0" presId="urn:microsoft.com/office/officeart/2005/8/layout/process3"/>
    <dgm:cxn modelId="{AA3CBBAC-C349-420E-9B12-D27CB50E0FD2}" type="presOf" srcId="{B6229DE9-7996-49B4-94CF-94419292B075}" destId="{507A7D25-0F20-404F-BDCA-57E6F3F1C3B3}" srcOrd="0" destOrd="1" presId="urn:microsoft.com/office/officeart/2005/8/layout/process3"/>
    <dgm:cxn modelId="{BF7687B3-9179-4AD4-9109-890FFB02C029}" srcId="{0928DDF1-66D6-4760-AB95-C780A00A9112}" destId="{C5A0E00B-DA67-4603-852F-701F8C1F1839}" srcOrd="0" destOrd="0" parTransId="{7098CA1B-0122-433C-9F2D-EB88F25018ED}" sibTransId="{48848E1E-6570-40E6-992E-F64FF765E784}"/>
    <dgm:cxn modelId="{E374A6CA-4797-439C-BECE-ECB49769149D}" srcId="{0928DDF1-66D6-4760-AB95-C780A00A9112}" destId="{448AA271-C0F6-483D-8232-AC37E51BB500}" srcOrd="3" destOrd="0" parTransId="{E2067B2E-5411-4405-998F-0DB7A0CD6812}" sibTransId="{4A11F5AF-ACDE-4145-BD67-DC1DAD9D0CC0}"/>
    <dgm:cxn modelId="{20553FE2-18E3-4108-AB93-D0235D670FEA}" srcId="{C5FF5E3F-3C07-4055-9612-24883FC05497}" destId="{1284C3A2-7873-4DA0-9061-5128F87C916B}" srcOrd="0" destOrd="0" parTransId="{5A719D21-31F1-4CEB-A305-BA9978355410}" sibTransId="{D31B08EE-FF42-44C6-B312-CF9F14C0C1E4}"/>
    <dgm:cxn modelId="{BEC641E4-6B72-49C7-B583-03E2B4BF5988}" srcId="{DB08CC40-8B05-42E0-9515-DDB76982FE80}" destId="{DA69A762-83E3-4310-8982-76CBB67EBF69}" srcOrd="2" destOrd="0" parTransId="{DAB7181A-D9E8-44E6-A880-E69B382C1D9E}" sibTransId="{2A56403D-BA75-43E5-8E89-A481E001D159}"/>
    <dgm:cxn modelId="{3CE86BE5-C3E9-4FC2-ADD3-A24AFD98DF02}" type="presOf" srcId="{DB08CC40-8B05-42E0-9515-DDB76982FE80}" destId="{952E38C4-D18B-4864-9B0F-A245694F29B9}" srcOrd="0" destOrd="0" presId="urn:microsoft.com/office/officeart/2005/8/layout/process3"/>
    <dgm:cxn modelId="{632454EF-C8CE-4B2E-BB33-8FC8E86B1F1B}" srcId="{1A8B993D-20AD-477B-B3E9-085AB523D1E9}" destId="{C5FF5E3F-3C07-4055-9612-24883FC05497}" srcOrd="1" destOrd="0" parTransId="{244DB8A4-D415-4F04-8538-8DC7E25AD5A8}" sibTransId="{BAF83A22-1F05-4DE6-B0DA-D32B98B394BD}"/>
    <dgm:cxn modelId="{CCE395F9-7640-4E72-8CE4-752DFB6CD6CA}" type="presOf" srcId="{DA69A762-83E3-4310-8982-76CBB67EBF69}" destId="{6B5ED947-72D4-4F13-8560-6D6631EDAA24}" srcOrd="0" destOrd="2" presId="urn:microsoft.com/office/officeart/2005/8/layout/process3"/>
    <dgm:cxn modelId="{66621417-01B1-4320-8358-BD61A0FBE424}" type="presParOf" srcId="{2601A887-03CF-4E0B-80CD-F955B29041E6}" destId="{40940A83-3F66-4994-BADE-87C6102ADAC7}" srcOrd="0" destOrd="0" presId="urn:microsoft.com/office/officeart/2005/8/layout/process3"/>
    <dgm:cxn modelId="{A6BCD599-B8C2-4426-AA11-81C7CCC607CF}" type="presParOf" srcId="{40940A83-3F66-4994-BADE-87C6102ADAC7}" destId="{952E38C4-D18B-4864-9B0F-A245694F29B9}" srcOrd="0" destOrd="0" presId="urn:microsoft.com/office/officeart/2005/8/layout/process3"/>
    <dgm:cxn modelId="{A97909FA-DEFC-48F5-9160-1BD29B4FCC3E}" type="presParOf" srcId="{40940A83-3F66-4994-BADE-87C6102ADAC7}" destId="{CB03541B-CA35-4B18-91A1-DA2AF98F64BD}" srcOrd="1" destOrd="0" presId="urn:microsoft.com/office/officeart/2005/8/layout/process3"/>
    <dgm:cxn modelId="{B5F24D17-1993-407D-9DB1-B16B5D2447A2}" type="presParOf" srcId="{40940A83-3F66-4994-BADE-87C6102ADAC7}" destId="{6B5ED947-72D4-4F13-8560-6D6631EDAA24}" srcOrd="2" destOrd="0" presId="urn:microsoft.com/office/officeart/2005/8/layout/process3"/>
    <dgm:cxn modelId="{44FEB9A2-F46A-49F9-9DC9-D2270E020445}" type="presParOf" srcId="{2601A887-03CF-4E0B-80CD-F955B29041E6}" destId="{96168795-A3F1-4B6E-91D3-2948F162252B}" srcOrd="1" destOrd="0" presId="urn:microsoft.com/office/officeart/2005/8/layout/process3"/>
    <dgm:cxn modelId="{64BEA865-4392-431B-8683-DA88BB9B85A6}" type="presParOf" srcId="{96168795-A3F1-4B6E-91D3-2948F162252B}" destId="{BF99D737-6ED6-4908-B5E2-273856FAF60A}" srcOrd="0" destOrd="0" presId="urn:microsoft.com/office/officeart/2005/8/layout/process3"/>
    <dgm:cxn modelId="{5808F664-A769-4CB6-B196-07607898C6E0}" type="presParOf" srcId="{2601A887-03CF-4E0B-80CD-F955B29041E6}" destId="{F9F09C9E-B5F7-42EA-8685-142F88BC49FA}" srcOrd="2" destOrd="0" presId="urn:microsoft.com/office/officeart/2005/8/layout/process3"/>
    <dgm:cxn modelId="{65D3ADC2-4442-4E5E-8A30-47F09922A623}" type="presParOf" srcId="{F9F09C9E-B5F7-42EA-8685-142F88BC49FA}" destId="{58116718-76FC-485E-9239-A3CC0A99D33D}" srcOrd="0" destOrd="0" presId="urn:microsoft.com/office/officeart/2005/8/layout/process3"/>
    <dgm:cxn modelId="{DF869ABE-F7DA-45F0-8483-F7EA3075A38E}" type="presParOf" srcId="{F9F09C9E-B5F7-42EA-8685-142F88BC49FA}" destId="{51DBCB91-7D30-4AAB-978B-A79B4D257194}" srcOrd="1" destOrd="0" presId="urn:microsoft.com/office/officeart/2005/8/layout/process3"/>
    <dgm:cxn modelId="{2DD081EC-E526-499B-9CFC-E9107CE17D11}" type="presParOf" srcId="{F9F09C9E-B5F7-42EA-8685-142F88BC49FA}" destId="{727640EB-98B4-4379-BF84-54892CCC9D96}" srcOrd="2" destOrd="0" presId="urn:microsoft.com/office/officeart/2005/8/layout/process3"/>
    <dgm:cxn modelId="{C3901EB8-8FEA-4B48-97E3-67B49F5F97C3}" type="presParOf" srcId="{2601A887-03CF-4E0B-80CD-F955B29041E6}" destId="{B60B3CA3-FEEE-401B-AAC1-5CEE7D1D984C}" srcOrd="3" destOrd="0" presId="urn:microsoft.com/office/officeart/2005/8/layout/process3"/>
    <dgm:cxn modelId="{9482A22A-AEE9-4FBB-BA6C-BC989E502BAB}" type="presParOf" srcId="{B60B3CA3-FEEE-401B-AAC1-5CEE7D1D984C}" destId="{9C20C1DF-89F6-4389-B802-4F3B3D62B19B}" srcOrd="0" destOrd="0" presId="urn:microsoft.com/office/officeart/2005/8/layout/process3"/>
    <dgm:cxn modelId="{5EA2949A-941D-4507-A049-B8DF84AD68C3}" type="presParOf" srcId="{2601A887-03CF-4E0B-80CD-F955B29041E6}" destId="{990DA94B-8925-464C-90EC-21A6DCC22428}" srcOrd="4" destOrd="0" presId="urn:microsoft.com/office/officeart/2005/8/layout/process3"/>
    <dgm:cxn modelId="{97237C63-16BF-4860-9A1B-1E5A2CE1001D}" type="presParOf" srcId="{990DA94B-8925-464C-90EC-21A6DCC22428}" destId="{940A60AC-B008-4536-825B-0A688E1F15B6}" srcOrd="0" destOrd="0" presId="urn:microsoft.com/office/officeart/2005/8/layout/process3"/>
    <dgm:cxn modelId="{5FCA1536-8EBE-41AA-8C7B-FB044946DA15}" type="presParOf" srcId="{990DA94B-8925-464C-90EC-21A6DCC22428}" destId="{A813844D-D34B-45B9-A70B-036D29C369FD}" srcOrd="1" destOrd="0" presId="urn:microsoft.com/office/officeart/2005/8/layout/process3"/>
    <dgm:cxn modelId="{CBFB1F39-93AB-4D2B-9EF8-2FCF7866DD4F}" type="presParOf" srcId="{990DA94B-8925-464C-90EC-21A6DCC22428}" destId="{507A7D25-0F20-404F-BDCA-57E6F3F1C3B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3541B-CA35-4B18-91A1-DA2AF98F64BD}">
      <dsp:nvSpPr>
        <dsp:cNvPr id="0" name=""/>
        <dsp:cNvSpPr/>
      </dsp:nvSpPr>
      <dsp:spPr>
        <a:xfrm>
          <a:off x="698" y="205564"/>
          <a:ext cx="1572876" cy="904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Acquisition</a:t>
          </a:r>
        </a:p>
      </dsp:txBody>
      <dsp:txXfrm>
        <a:off x="698" y="205564"/>
        <a:ext cx="1572876" cy="602845"/>
      </dsp:txXfrm>
    </dsp:sp>
    <dsp:sp modelId="{6B5ED947-72D4-4F13-8560-6D6631EDAA24}">
      <dsp:nvSpPr>
        <dsp:cNvPr id="0" name=""/>
        <dsp:cNvSpPr/>
      </dsp:nvSpPr>
      <dsp:spPr>
        <a:xfrm>
          <a:off x="114777" y="808410"/>
          <a:ext cx="1989027" cy="208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USGS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Maps Canada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Municipality GIS repository </a:t>
          </a:r>
        </a:p>
      </dsp:txBody>
      <dsp:txXfrm>
        <a:off x="173034" y="866667"/>
        <a:ext cx="1872513" cy="1971486"/>
      </dsp:txXfrm>
    </dsp:sp>
    <dsp:sp modelId="{96168795-A3F1-4B6E-91D3-2948F162252B}">
      <dsp:nvSpPr>
        <dsp:cNvPr id="0" name=""/>
        <dsp:cNvSpPr/>
      </dsp:nvSpPr>
      <dsp:spPr>
        <a:xfrm>
          <a:off x="1864035" y="311187"/>
          <a:ext cx="615777" cy="3916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864035" y="389507"/>
        <a:ext cx="498297" cy="234960"/>
      </dsp:txXfrm>
    </dsp:sp>
    <dsp:sp modelId="{51DBCB91-7D30-4AAB-978B-A79B4D257194}">
      <dsp:nvSpPr>
        <dsp:cNvPr id="0" name=""/>
        <dsp:cNvSpPr/>
      </dsp:nvSpPr>
      <dsp:spPr>
        <a:xfrm>
          <a:off x="2735419" y="205564"/>
          <a:ext cx="1572876" cy="904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Analysis / Manipulation</a:t>
          </a:r>
        </a:p>
      </dsp:txBody>
      <dsp:txXfrm>
        <a:off x="2735419" y="205564"/>
        <a:ext cx="1572876" cy="602845"/>
      </dsp:txXfrm>
    </dsp:sp>
    <dsp:sp modelId="{727640EB-98B4-4379-BF84-54892CCC9D96}">
      <dsp:nvSpPr>
        <dsp:cNvPr id="0" name=""/>
        <dsp:cNvSpPr/>
      </dsp:nvSpPr>
      <dsp:spPr>
        <a:xfrm>
          <a:off x="2814471" y="808410"/>
          <a:ext cx="2059083" cy="208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Cropping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Extracting slope from elevation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Adjusting scale/units of data</a:t>
          </a:r>
        </a:p>
      </dsp:txBody>
      <dsp:txXfrm>
        <a:off x="2874779" y="868718"/>
        <a:ext cx="1938467" cy="1967384"/>
      </dsp:txXfrm>
    </dsp:sp>
    <dsp:sp modelId="{B60B3CA3-FEEE-401B-AAC1-5CEE7D1D984C}">
      <dsp:nvSpPr>
        <dsp:cNvPr id="0" name=""/>
        <dsp:cNvSpPr/>
      </dsp:nvSpPr>
      <dsp:spPr>
        <a:xfrm>
          <a:off x="4608522" y="311187"/>
          <a:ext cx="636481" cy="3916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608522" y="389507"/>
        <a:ext cx="519001" cy="234960"/>
      </dsp:txXfrm>
    </dsp:sp>
    <dsp:sp modelId="{A813844D-D34B-45B9-A70B-036D29C369FD}">
      <dsp:nvSpPr>
        <dsp:cNvPr id="0" name=""/>
        <dsp:cNvSpPr/>
      </dsp:nvSpPr>
      <dsp:spPr>
        <a:xfrm>
          <a:off x="5509204" y="205564"/>
          <a:ext cx="1572876" cy="904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Plotting</a:t>
          </a:r>
        </a:p>
      </dsp:txBody>
      <dsp:txXfrm>
        <a:off x="5509204" y="205564"/>
        <a:ext cx="1572876" cy="602845"/>
      </dsp:txXfrm>
    </dsp:sp>
    <dsp:sp modelId="{507A7D25-0F20-404F-BDCA-57E6F3F1C3B3}">
      <dsp:nvSpPr>
        <dsp:cNvPr id="0" name=""/>
        <dsp:cNvSpPr/>
      </dsp:nvSpPr>
      <dsp:spPr>
        <a:xfrm>
          <a:off x="5505168" y="808410"/>
          <a:ext cx="2225258" cy="208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Package:  “</a:t>
          </a:r>
          <a:r>
            <a:rPr lang="en-US" sz="1600" kern="1200" dirty="0" err="1"/>
            <a:t>tmap</a:t>
          </a:r>
          <a:r>
            <a:rPr lang="en-US" sz="1600" kern="1200" dirty="0"/>
            <a:t>”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Appropriate legends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Scale bar / compass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Map extent</a:t>
          </a:r>
        </a:p>
      </dsp:txBody>
      <dsp:txXfrm>
        <a:off x="5566323" y="869565"/>
        <a:ext cx="2102948" cy="1965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4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53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2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0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46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9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2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6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6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05D0901-3B4C-403D-B4CD-4E4388CCDFC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14C6792-125E-4772-908B-87681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Z41Dt7_R18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explorer.usgs.gov/" TargetMode="External"/><Relationship Id="rId2" Type="http://schemas.openxmlformats.org/officeDocument/2006/relationships/hyperlink" Target="https://maps.canada.ca/czs/index-en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eaflet-extras.github.io/leaflet-providers/preview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world map vector">
            <a:extLst>
              <a:ext uri="{FF2B5EF4-FFF2-40B4-BE49-F238E27FC236}">
                <a16:creationId xmlns:a16="http://schemas.microsoft.com/office/drawing/2014/main" id="{D6179047-1EB4-4A17-8151-2CA4FB7FA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63"/>
            <a:ext cx="12192000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36A7B-065D-4706-BB82-3F4B17E78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392216"/>
            <a:ext cx="8991600" cy="1645920"/>
          </a:xfrm>
        </p:spPr>
        <p:txBody>
          <a:bodyPr>
            <a:normAutofit/>
          </a:bodyPr>
          <a:lstStyle/>
          <a:p>
            <a:r>
              <a:rPr lang="en-US"/>
              <a:t>Mapping </a:t>
            </a:r>
            <a:r>
              <a:rPr lang="en-US" dirty="0"/>
              <a:t>in R:</a:t>
            </a:r>
            <a:br>
              <a:rPr lang="en-US" dirty="0"/>
            </a:br>
            <a:r>
              <a:rPr lang="en-US" dirty="0"/>
              <a:t> Climate Projections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DDD54-41ED-404D-B737-896734EFA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379874"/>
            <a:ext cx="6801612" cy="43999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Addressing the necessary procedure to create thematic maps</a:t>
            </a:r>
          </a:p>
        </p:txBody>
      </p:sp>
    </p:spTree>
    <p:extLst>
      <p:ext uri="{BB962C8B-B14F-4D97-AF65-F5344CB8AC3E}">
        <p14:creationId xmlns:p14="http://schemas.microsoft.com/office/powerpoint/2010/main" val="1798820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D40D5-99C7-46A7-995A-B9C48C4D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Reference/coordinate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7830A-7F29-4BBD-893C-09418EE98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34" y="5051761"/>
            <a:ext cx="7729728" cy="3101983"/>
          </a:xfrm>
        </p:spPr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https://www.youtube.com/watch?v=Z41Dt7_R180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64C09-BE3C-4AEC-9B47-8B7F1A9F8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4" y="2281748"/>
            <a:ext cx="6633785" cy="3052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4B9247-C9F6-4B4E-AC6B-58E5D94B0ED9}"/>
              </a:ext>
            </a:extLst>
          </p:cNvPr>
          <p:cNvSpPr txBox="1"/>
          <p:nvPr/>
        </p:nvSpPr>
        <p:spPr>
          <a:xfrm>
            <a:off x="7603958" y="2281748"/>
            <a:ext cx="3894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related to each other spatially with reference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types of Geographic and Projected Coordinate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simplicity, stick to WGS 84 and plot in latitude &amp; 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must be in the same coordinate system to plot correctly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1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980EBDCE-FC40-4CF2-91C2-6A6E7788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61"/>
          <a:stretch/>
        </p:blipFill>
        <p:spPr>
          <a:xfrm>
            <a:off x="3412016" y="959630"/>
            <a:ext cx="8779984" cy="4938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752D9-5892-44D6-9251-32BF4146A93C}"/>
              </a:ext>
            </a:extLst>
          </p:cNvPr>
          <p:cNvSpPr txBox="1"/>
          <p:nvPr/>
        </p:nvSpPr>
        <p:spPr>
          <a:xfrm>
            <a:off x="208547" y="1940213"/>
            <a:ext cx="8197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Alaska is 1.718 million square km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Brazil is 8.511 million square km</a:t>
            </a:r>
            <a:endParaRPr lang="en-US" b="0" dirty="0"/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BA7805-4B2B-461A-AEEA-3D4AEEA3DD08}"/>
              </a:ext>
            </a:extLst>
          </p:cNvPr>
          <p:cNvCxnSpPr/>
          <p:nvPr/>
        </p:nvCxnSpPr>
        <p:spPr>
          <a:xfrm flipV="1">
            <a:off x="2294021" y="1812758"/>
            <a:ext cx="1171074" cy="1274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80093E6-DA70-4547-89D4-6DE740B86BC8}"/>
              </a:ext>
            </a:extLst>
          </p:cNvPr>
          <p:cNvSpPr/>
          <p:nvPr/>
        </p:nvSpPr>
        <p:spPr>
          <a:xfrm>
            <a:off x="3753853" y="1267326"/>
            <a:ext cx="1171074" cy="123524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F3651D-3022-455F-81AB-EA946E25139F}"/>
              </a:ext>
            </a:extLst>
          </p:cNvPr>
          <p:cNvSpPr/>
          <p:nvPr/>
        </p:nvSpPr>
        <p:spPr>
          <a:xfrm>
            <a:off x="6336632" y="3657600"/>
            <a:ext cx="1010652" cy="110690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829710-EC19-402E-BC2C-BA995138004F}"/>
              </a:ext>
            </a:extLst>
          </p:cNvPr>
          <p:cNvCxnSpPr>
            <a:cxnSpLocks/>
          </p:cNvCxnSpPr>
          <p:nvPr/>
        </p:nvCxnSpPr>
        <p:spPr>
          <a:xfrm flipV="1">
            <a:off x="3465095" y="4355433"/>
            <a:ext cx="2759242" cy="232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6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C499-1852-42B4-96C6-187D174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making steps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92740F-29DB-41DA-8694-D128A82E0E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79613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149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EDCA-C6BD-4551-9C3A-F698BEEE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6599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Acquisition: Useful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86DC8-E9B0-404E-A649-917B5947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967" y="1178522"/>
            <a:ext cx="8812002" cy="4940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Canada:</a:t>
            </a:r>
          </a:p>
          <a:p>
            <a:pPr lvl="1"/>
            <a:r>
              <a:rPr lang="en-US" dirty="0"/>
              <a:t>DEMs can be retrieved from </a:t>
            </a:r>
            <a:r>
              <a:rPr lang="en-US" dirty="0">
                <a:hlinkClick r:id="rId2"/>
              </a:rPr>
              <a:t>https://maps.canada.ca/czs/index-en.html</a:t>
            </a:r>
            <a:endParaRPr lang="en-US" dirty="0"/>
          </a:p>
          <a:p>
            <a:pPr lvl="1"/>
            <a:r>
              <a:rPr lang="en-US" dirty="0"/>
              <a:t>They have a very intuitive website and have the option to import .</a:t>
            </a:r>
            <a:r>
              <a:rPr lang="en-US" dirty="0" err="1"/>
              <a:t>shp</a:t>
            </a:r>
            <a:r>
              <a:rPr lang="en-US" dirty="0"/>
              <a:t> files to get DEMs</a:t>
            </a:r>
          </a:p>
          <a:p>
            <a:pPr lvl="1"/>
            <a:r>
              <a:rPr lang="en-US" dirty="0"/>
              <a:t>Can download as .</a:t>
            </a:r>
            <a:r>
              <a:rPr lang="en-US" dirty="0" err="1"/>
              <a:t>asc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Outside of Canada: </a:t>
            </a:r>
          </a:p>
          <a:p>
            <a:pPr lvl="1"/>
            <a:r>
              <a:rPr lang="en-US" dirty="0"/>
              <a:t>USGS (</a:t>
            </a:r>
            <a:r>
              <a:rPr lang="en-US" dirty="0">
                <a:hlinkClick r:id="rId3"/>
              </a:rPr>
              <a:t>https://earthexplorer.usgs.gov/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Less intuitive due to the mass amounts of datasets</a:t>
            </a:r>
          </a:p>
          <a:p>
            <a:pPr lvl="2"/>
            <a:r>
              <a:rPr lang="en-US" dirty="0"/>
              <a:t>Worldwide (although climate data is restricted to North America from ClimateBC/NA</a:t>
            </a:r>
          </a:p>
          <a:p>
            <a:pPr lvl="2"/>
            <a:r>
              <a:rPr lang="en-US" dirty="0"/>
              <a:t>Only useful file type for DEM for our purpose is .</a:t>
            </a:r>
            <a:r>
              <a:rPr lang="en-US" dirty="0" err="1"/>
              <a:t>tif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Must convert to .</a:t>
            </a:r>
            <a:r>
              <a:rPr lang="en-US" dirty="0" err="1"/>
              <a:t>asc</a:t>
            </a:r>
            <a:r>
              <a:rPr lang="en-US" dirty="0"/>
              <a:t> in R</a:t>
            </a:r>
          </a:p>
          <a:p>
            <a:pPr lvl="2"/>
            <a:r>
              <a:rPr lang="en-US" dirty="0"/>
              <a:t>Some datasets are only accessible as multiple files </a:t>
            </a:r>
          </a:p>
          <a:p>
            <a:pPr lvl="3"/>
            <a:r>
              <a:rPr lang="en-US" dirty="0"/>
              <a:t>Would have to download all 4 orange squares to get the </a:t>
            </a:r>
          </a:p>
          <a:p>
            <a:pPr marL="685800" lvl="3" indent="0">
              <a:buNone/>
            </a:pPr>
            <a:r>
              <a:rPr lang="en-US" dirty="0"/>
              <a:t>	green shape</a:t>
            </a:r>
          </a:p>
          <a:p>
            <a:pPr marL="457200" lvl="2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1C46B-4E82-41BE-ACD0-7F218A1AD2BB}"/>
              </a:ext>
            </a:extLst>
          </p:cNvPr>
          <p:cNvSpPr/>
          <p:nvPr/>
        </p:nvSpPr>
        <p:spPr>
          <a:xfrm>
            <a:off x="8291146" y="4404946"/>
            <a:ext cx="3182816" cy="2206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FFB09F-92C4-4D5D-8C9B-C78C0523D7A1}"/>
              </a:ext>
            </a:extLst>
          </p:cNvPr>
          <p:cNvCxnSpPr>
            <a:cxnSpLocks/>
          </p:cNvCxnSpPr>
          <p:nvPr/>
        </p:nvCxnSpPr>
        <p:spPr>
          <a:xfrm>
            <a:off x="9847385" y="4404946"/>
            <a:ext cx="0" cy="22068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03BAE-6017-42AE-BFE3-FDBB6F0D699B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8291146" y="5508381"/>
            <a:ext cx="3182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D41C3C-9C61-4418-866F-F087C6E489AC}"/>
              </a:ext>
            </a:extLst>
          </p:cNvPr>
          <p:cNvSpPr txBox="1"/>
          <p:nvPr/>
        </p:nvSpPr>
        <p:spPr>
          <a:xfrm>
            <a:off x="8291146" y="4404946"/>
            <a:ext cx="46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FE5BA-E034-4E22-AF05-336FB3E878C5}"/>
              </a:ext>
            </a:extLst>
          </p:cNvPr>
          <p:cNvSpPr txBox="1"/>
          <p:nvPr/>
        </p:nvSpPr>
        <p:spPr>
          <a:xfrm>
            <a:off x="11227777" y="4404946"/>
            <a:ext cx="24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7F911-B4FF-4B93-BCE9-E397862FC77B}"/>
              </a:ext>
            </a:extLst>
          </p:cNvPr>
          <p:cNvSpPr txBox="1"/>
          <p:nvPr/>
        </p:nvSpPr>
        <p:spPr>
          <a:xfrm>
            <a:off x="8291146" y="6301830"/>
            <a:ext cx="23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90573-7E4F-40F2-AF4B-4D3CB2738913}"/>
              </a:ext>
            </a:extLst>
          </p:cNvPr>
          <p:cNvSpPr txBox="1"/>
          <p:nvPr/>
        </p:nvSpPr>
        <p:spPr>
          <a:xfrm>
            <a:off x="11227776" y="6301830"/>
            <a:ext cx="24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3C9796-FD7C-4156-95CD-E0F0E9F04479}"/>
              </a:ext>
            </a:extLst>
          </p:cNvPr>
          <p:cNvSpPr/>
          <p:nvPr/>
        </p:nvSpPr>
        <p:spPr>
          <a:xfrm>
            <a:off x="9275885" y="4747846"/>
            <a:ext cx="1433146" cy="1415562"/>
          </a:xfrm>
          <a:custGeom>
            <a:avLst/>
            <a:gdLst>
              <a:gd name="connsiteX0" fmla="*/ 720969 w 1433146"/>
              <a:gd name="connsiteY0" fmla="*/ 1283677 h 1415562"/>
              <a:gd name="connsiteX1" fmla="*/ 720969 w 1433146"/>
              <a:gd name="connsiteY1" fmla="*/ 1283677 h 1415562"/>
              <a:gd name="connsiteX2" fmla="*/ 562707 w 1433146"/>
              <a:gd name="connsiteY2" fmla="*/ 1266092 h 1415562"/>
              <a:gd name="connsiteX3" fmla="*/ 518746 w 1433146"/>
              <a:gd name="connsiteY3" fmla="*/ 1257300 h 1415562"/>
              <a:gd name="connsiteX4" fmla="*/ 457200 w 1433146"/>
              <a:gd name="connsiteY4" fmla="*/ 1230923 h 1415562"/>
              <a:gd name="connsiteX5" fmla="*/ 395653 w 1433146"/>
              <a:gd name="connsiteY5" fmla="*/ 1195754 h 1415562"/>
              <a:gd name="connsiteX6" fmla="*/ 316523 w 1433146"/>
              <a:gd name="connsiteY6" fmla="*/ 1160585 h 1415562"/>
              <a:gd name="connsiteX7" fmla="*/ 281353 w 1433146"/>
              <a:gd name="connsiteY7" fmla="*/ 1143000 h 1415562"/>
              <a:gd name="connsiteX8" fmla="*/ 263769 w 1433146"/>
              <a:gd name="connsiteY8" fmla="*/ 1116623 h 1415562"/>
              <a:gd name="connsiteX9" fmla="*/ 193430 w 1433146"/>
              <a:gd name="connsiteY9" fmla="*/ 1063869 h 1415562"/>
              <a:gd name="connsiteX10" fmla="*/ 175846 w 1433146"/>
              <a:gd name="connsiteY10" fmla="*/ 1037492 h 1415562"/>
              <a:gd name="connsiteX11" fmla="*/ 211015 w 1433146"/>
              <a:gd name="connsiteY11" fmla="*/ 967154 h 1415562"/>
              <a:gd name="connsiteX12" fmla="*/ 219807 w 1433146"/>
              <a:gd name="connsiteY12" fmla="*/ 940777 h 1415562"/>
              <a:gd name="connsiteX13" fmla="*/ 254977 w 1433146"/>
              <a:gd name="connsiteY13" fmla="*/ 923192 h 1415562"/>
              <a:gd name="connsiteX14" fmla="*/ 281353 w 1433146"/>
              <a:gd name="connsiteY14" fmla="*/ 896816 h 1415562"/>
              <a:gd name="connsiteX15" fmla="*/ 290146 w 1433146"/>
              <a:gd name="connsiteY15" fmla="*/ 870439 h 1415562"/>
              <a:gd name="connsiteX16" fmla="*/ 307730 w 1433146"/>
              <a:gd name="connsiteY16" fmla="*/ 844062 h 1415562"/>
              <a:gd name="connsiteX17" fmla="*/ 316523 w 1433146"/>
              <a:gd name="connsiteY17" fmla="*/ 808892 h 1415562"/>
              <a:gd name="connsiteX18" fmla="*/ 298938 w 1433146"/>
              <a:gd name="connsiteY18" fmla="*/ 694592 h 1415562"/>
              <a:gd name="connsiteX19" fmla="*/ 228600 w 1433146"/>
              <a:gd name="connsiteY19" fmla="*/ 633046 h 1415562"/>
              <a:gd name="connsiteX20" fmla="*/ 175846 w 1433146"/>
              <a:gd name="connsiteY20" fmla="*/ 606669 h 1415562"/>
              <a:gd name="connsiteX21" fmla="*/ 149469 w 1433146"/>
              <a:gd name="connsiteY21" fmla="*/ 589085 h 1415562"/>
              <a:gd name="connsiteX22" fmla="*/ 79130 w 1433146"/>
              <a:gd name="connsiteY22" fmla="*/ 527539 h 1415562"/>
              <a:gd name="connsiteX23" fmla="*/ 70338 w 1433146"/>
              <a:gd name="connsiteY23" fmla="*/ 501162 h 1415562"/>
              <a:gd name="connsiteX24" fmla="*/ 61546 w 1433146"/>
              <a:gd name="connsiteY24" fmla="*/ 325316 h 1415562"/>
              <a:gd name="connsiteX25" fmla="*/ 26377 w 1433146"/>
              <a:gd name="connsiteY25" fmla="*/ 272562 h 1415562"/>
              <a:gd name="connsiteX26" fmla="*/ 0 w 1433146"/>
              <a:gd name="connsiteY26" fmla="*/ 219808 h 1415562"/>
              <a:gd name="connsiteX27" fmla="*/ 8792 w 1433146"/>
              <a:gd name="connsiteY27" fmla="*/ 167054 h 1415562"/>
              <a:gd name="connsiteX28" fmla="*/ 35169 w 1433146"/>
              <a:gd name="connsiteY28" fmla="*/ 140677 h 1415562"/>
              <a:gd name="connsiteX29" fmla="*/ 61546 w 1433146"/>
              <a:gd name="connsiteY29" fmla="*/ 131885 h 1415562"/>
              <a:gd name="connsiteX30" fmla="*/ 149469 w 1433146"/>
              <a:gd name="connsiteY30" fmla="*/ 123092 h 1415562"/>
              <a:gd name="connsiteX31" fmla="*/ 237392 w 1433146"/>
              <a:gd name="connsiteY31" fmla="*/ 105508 h 1415562"/>
              <a:gd name="connsiteX32" fmla="*/ 457200 w 1433146"/>
              <a:gd name="connsiteY32" fmla="*/ 96716 h 1415562"/>
              <a:gd name="connsiteX33" fmla="*/ 562707 w 1433146"/>
              <a:gd name="connsiteY33" fmla="*/ 79131 h 1415562"/>
              <a:gd name="connsiteX34" fmla="*/ 589084 w 1433146"/>
              <a:gd name="connsiteY34" fmla="*/ 70339 h 1415562"/>
              <a:gd name="connsiteX35" fmla="*/ 624253 w 1433146"/>
              <a:gd name="connsiteY35" fmla="*/ 61546 h 1415562"/>
              <a:gd name="connsiteX36" fmla="*/ 677007 w 1433146"/>
              <a:gd name="connsiteY36" fmla="*/ 35169 h 1415562"/>
              <a:gd name="connsiteX37" fmla="*/ 747346 w 1433146"/>
              <a:gd name="connsiteY37" fmla="*/ 0 h 1415562"/>
              <a:gd name="connsiteX38" fmla="*/ 914400 w 1433146"/>
              <a:gd name="connsiteY38" fmla="*/ 8792 h 1415562"/>
              <a:gd name="connsiteX39" fmla="*/ 967153 w 1433146"/>
              <a:gd name="connsiteY39" fmla="*/ 26377 h 1415562"/>
              <a:gd name="connsiteX40" fmla="*/ 993530 w 1433146"/>
              <a:gd name="connsiteY40" fmla="*/ 35169 h 1415562"/>
              <a:gd name="connsiteX41" fmla="*/ 1002323 w 1433146"/>
              <a:gd name="connsiteY41" fmla="*/ 61546 h 1415562"/>
              <a:gd name="connsiteX42" fmla="*/ 993530 w 1433146"/>
              <a:gd name="connsiteY42" fmla="*/ 96716 h 1415562"/>
              <a:gd name="connsiteX43" fmla="*/ 975946 w 1433146"/>
              <a:gd name="connsiteY43" fmla="*/ 158262 h 1415562"/>
              <a:gd name="connsiteX44" fmla="*/ 1011115 w 1433146"/>
              <a:gd name="connsiteY44" fmla="*/ 211016 h 1415562"/>
              <a:gd name="connsiteX45" fmla="*/ 1055077 w 1433146"/>
              <a:gd name="connsiteY45" fmla="*/ 246185 h 1415562"/>
              <a:gd name="connsiteX46" fmla="*/ 1063869 w 1433146"/>
              <a:gd name="connsiteY46" fmla="*/ 422031 h 1415562"/>
              <a:gd name="connsiteX47" fmla="*/ 1072661 w 1433146"/>
              <a:gd name="connsiteY47" fmla="*/ 448408 h 1415562"/>
              <a:gd name="connsiteX48" fmla="*/ 1143000 w 1433146"/>
              <a:gd name="connsiteY48" fmla="*/ 527539 h 1415562"/>
              <a:gd name="connsiteX49" fmla="*/ 1195753 w 1433146"/>
              <a:gd name="connsiteY49" fmla="*/ 580292 h 1415562"/>
              <a:gd name="connsiteX50" fmla="*/ 1248507 w 1433146"/>
              <a:gd name="connsiteY50" fmla="*/ 641839 h 1415562"/>
              <a:gd name="connsiteX51" fmla="*/ 1274884 w 1433146"/>
              <a:gd name="connsiteY51" fmla="*/ 668216 h 1415562"/>
              <a:gd name="connsiteX52" fmla="*/ 1292469 w 1433146"/>
              <a:gd name="connsiteY52" fmla="*/ 694592 h 1415562"/>
              <a:gd name="connsiteX53" fmla="*/ 1380392 w 1433146"/>
              <a:gd name="connsiteY53" fmla="*/ 720969 h 1415562"/>
              <a:gd name="connsiteX54" fmla="*/ 1397977 w 1433146"/>
              <a:gd name="connsiteY54" fmla="*/ 773723 h 1415562"/>
              <a:gd name="connsiteX55" fmla="*/ 1406769 w 1433146"/>
              <a:gd name="connsiteY55" fmla="*/ 800100 h 1415562"/>
              <a:gd name="connsiteX56" fmla="*/ 1415561 w 1433146"/>
              <a:gd name="connsiteY56" fmla="*/ 852854 h 1415562"/>
              <a:gd name="connsiteX57" fmla="*/ 1433146 w 1433146"/>
              <a:gd name="connsiteY57" fmla="*/ 905608 h 1415562"/>
              <a:gd name="connsiteX58" fmla="*/ 1415561 w 1433146"/>
              <a:gd name="connsiteY58" fmla="*/ 1063869 h 1415562"/>
              <a:gd name="connsiteX59" fmla="*/ 1397977 w 1433146"/>
              <a:gd name="connsiteY59" fmla="*/ 1090246 h 1415562"/>
              <a:gd name="connsiteX60" fmla="*/ 1371600 w 1433146"/>
              <a:gd name="connsiteY60" fmla="*/ 1116623 h 1415562"/>
              <a:gd name="connsiteX61" fmla="*/ 1345223 w 1433146"/>
              <a:gd name="connsiteY61" fmla="*/ 1151792 h 1415562"/>
              <a:gd name="connsiteX62" fmla="*/ 1318846 w 1433146"/>
              <a:gd name="connsiteY62" fmla="*/ 1160585 h 1415562"/>
              <a:gd name="connsiteX63" fmla="*/ 1292469 w 1433146"/>
              <a:gd name="connsiteY63" fmla="*/ 1178169 h 1415562"/>
              <a:gd name="connsiteX64" fmla="*/ 1169377 w 1433146"/>
              <a:gd name="connsiteY64" fmla="*/ 1186962 h 1415562"/>
              <a:gd name="connsiteX65" fmla="*/ 1125415 w 1433146"/>
              <a:gd name="connsiteY65" fmla="*/ 1230923 h 1415562"/>
              <a:gd name="connsiteX66" fmla="*/ 1072661 w 1433146"/>
              <a:gd name="connsiteY66" fmla="*/ 1283677 h 1415562"/>
              <a:gd name="connsiteX67" fmla="*/ 1028700 w 1433146"/>
              <a:gd name="connsiteY67" fmla="*/ 1336431 h 1415562"/>
              <a:gd name="connsiteX68" fmla="*/ 993530 w 1433146"/>
              <a:gd name="connsiteY68" fmla="*/ 1397977 h 1415562"/>
              <a:gd name="connsiteX69" fmla="*/ 940777 w 1433146"/>
              <a:gd name="connsiteY69" fmla="*/ 1415562 h 1415562"/>
              <a:gd name="connsiteX70" fmla="*/ 861646 w 1433146"/>
              <a:gd name="connsiteY70" fmla="*/ 1397977 h 1415562"/>
              <a:gd name="connsiteX71" fmla="*/ 844061 w 1433146"/>
              <a:gd name="connsiteY71" fmla="*/ 1371600 h 1415562"/>
              <a:gd name="connsiteX72" fmla="*/ 817684 w 1433146"/>
              <a:gd name="connsiteY72" fmla="*/ 1345223 h 1415562"/>
              <a:gd name="connsiteX73" fmla="*/ 800100 w 1433146"/>
              <a:gd name="connsiteY73" fmla="*/ 1318846 h 1415562"/>
              <a:gd name="connsiteX74" fmla="*/ 773723 w 1433146"/>
              <a:gd name="connsiteY74" fmla="*/ 1310054 h 1415562"/>
              <a:gd name="connsiteX75" fmla="*/ 720969 w 1433146"/>
              <a:gd name="connsiteY75" fmla="*/ 1283677 h 141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33146" h="1415562">
                <a:moveTo>
                  <a:pt x="720969" y="1283677"/>
                </a:moveTo>
                <a:lnTo>
                  <a:pt x="720969" y="1283677"/>
                </a:lnTo>
                <a:cubicBezTo>
                  <a:pt x="649544" y="1277184"/>
                  <a:pt x="626896" y="1276791"/>
                  <a:pt x="562707" y="1266092"/>
                </a:cubicBezTo>
                <a:cubicBezTo>
                  <a:pt x="547966" y="1263635"/>
                  <a:pt x="533244" y="1260924"/>
                  <a:pt x="518746" y="1257300"/>
                </a:cubicBezTo>
                <a:cubicBezTo>
                  <a:pt x="495606" y="1251515"/>
                  <a:pt x="478495" y="1242539"/>
                  <a:pt x="457200" y="1230923"/>
                </a:cubicBezTo>
                <a:cubicBezTo>
                  <a:pt x="436456" y="1219608"/>
                  <a:pt x="416397" y="1207069"/>
                  <a:pt x="395653" y="1195754"/>
                </a:cubicBezTo>
                <a:cubicBezTo>
                  <a:pt x="348026" y="1169776"/>
                  <a:pt x="370657" y="1184644"/>
                  <a:pt x="316523" y="1160585"/>
                </a:cubicBezTo>
                <a:cubicBezTo>
                  <a:pt x="304546" y="1155262"/>
                  <a:pt x="293076" y="1148862"/>
                  <a:pt x="281353" y="1143000"/>
                </a:cubicBezTo>
                <a:cubicBezTo>
                  <a:pt x="275492" y="1134208"/>
                  <a:pt x="271241" y="1124095"/>
                  <a:pt x="263769" y="1116623"/>
                </a:cubicBezTo>
                <a:cubicBezTo>
                  <a:pt x="242887" y="1095741"/>
                  <a:pt x="217779" y="1080102"/>
                  <a:pt x="193430" y="1063869"/>
                </a:cubicBezTo>
                <a:cubicBezTo>
                  <a:pt x="187569" y="1055077"/>
                  <a:pt x="177157" y="1047977"/>
                  <a:pt x="175846" y="1037492"/>
                </a:cubicBezTo>
                <a:cubicBezTo>
                  <a:pt x="170855" y="997560"/>
                  <a:pt x="187569" y="990600"/>
                  <a:pt x="211015" y="967154"/>
                </a:cubicBezTo>
                <a:cubicBezTo>
                  <a:pt x="213946" y="958362"/>
                  <a:pt x="213254" y="947330"/>
                  <a:pt x="219807" y="940777"/>
                </a:cubicBezTo>
                <a:cubicBezTo>
                  <a:pt x="229075" y="931509"/>
                  <a:pt x="244311" y="930810"/>
                  <a:pt x="254977" y="923192"/>
                </a:cubicBezTo>
                <a:cubicBezTo>
                  <a:pt x="265095" y="915965"/>
                  <a:pt x="272561" y="905608"/>
                  <a:pt x="281353" y="896816"/>
                </a:cubicBezTo>
                <a:cubicBezTo>
                  <a:pt x="284284" y="888024"/>
                  <a:pt x="286001" y="878729"/>
                  <a:pt x="290146" y="870439"/>
                </a:cubicBezTo>
                <a:cubicBezTo>
                  <a:pt x="294872" y="860988"/>
                  <a:pt x="303568" y="853775"/>
                  <a:pt x="307730" y="844062"/>
                </a:cubicBezTo>
                <a:cubicBezTo>
                  <a:pt x="312490" y="832955"/>
                  <a:pt x="313592" y="820615"/>
                  <a:pt x="316523" y="808892"/>
                </a:cubicBezTo>
                <a:cubicBezTo>
                  <a:pt x="310661" y="770792"/>
                  <a:pt x="308288" y="731989"/>
                  <a:pt x="298938" y="694592"/>
                </a:cubicBezTo>
                <a:cubicBezTo>
                  <a:pt x="291612" y="665287"/>
                  <a:pt x="246180" y="644766"/>
                  <a:pt x="228600" y="633046"/>
                </a:cubicBezTo>
                <a:cubicBezTo>
                  <a:pt x="153023" y="582661"/>
                  <a:pt x="248636" y="643064"/>
                  <a:pt x="175846" y="606669"/>
                </a:cubicBezTo>
                <a:cubicBezTo>
                  <a:pt x="166395" y="601943"/>
                  <a:pt x="157923" y="595425"/>
                  <a:pt x="149469" y="589085"/>
                </a:cubicBezTo>
                <a:cubicBezTo>
                  <a:pt x="106532" y="556883"/>
                  <a:pt x="111664" y="560073"/>
                  <a:pt x="79130" y="527539"/>
                </a:cubicBezTo>
                <a:cubicBezTo>
                  <a:pt x="76199" y="518747"/>
                  <a:pt x="71141" y="510395"/>
                  <a:pt x="70338" y="501162"/>
                </a:cubicBezTo>
                <a:cubicBezTo>
                  <a:pt x="65254" y="442694"/>
                  <a:pt x="72629" y="382949"/>
                  <a:pt x="61546" y="325316"/>
                </a:cubicBezTo>
                <a:cubicBezTo>
                  <a:pt x="57555" y="304562"/>
                  <a:pt x="33061" y="292611"/>
                  <a:pt x="26377" y="272562"/>
                </a:cubicBezTo>
                <a:cubicBezTo>
                  <a:pt x="14242" y="236160"/>
                  <a:pt x="22725" y="253897"/>
                  <a:pt x="0" y="219808"/>
                </a:cubicBezTo>
                <a:cubicBezTo>
                  <a:pt x="2931" y="202223"/>
                  <a:pt x="1552" y="183345"/>
                  <a:pt x="8792" y="167054"/>
                </a:cubicBezTo>
                <a:cubicBezTo>
                  <a:pt x="13842" y="155691"/>
                  <a:pt x="24823" y="147574"/>
                  <a:pt x="35169" y="140677"/>
                </a:cubicBezTo>
                <a:cubicBezTo>
                  <a:pt x="42880" y="135536"/>
                  <a:pt x="52386" y="133294"/>
                  <a:pt x="61546" y="131885"/>
                </a:cubicBezTo>
                <a:cubicBezTo>
                  <a:pt x="90657" y="127406"/>
                  <a:pt x="120161" y="126023"/>
                  <a:pt x="149469" y="123092"/>
                </a:cubicBezTo>
                <a:cubicBezTo>
                  <a:pt x="177791" y="116012"/>
                  <a:pt x="208335" y="107383"/>
                  <a:pt x="237392" y="105508"/>
                </a:cubicBezTo>
                <a:cubicBezTo>
                  <a:pt x="310568" y="100787"/>
                  <a:pt x="383931" y="99647"/>
                  <a:pt x="457200" y="96716"/>
                </a:cubicBezTo>
                <a:cubicBezTo>
                  <a:pt x="519035" y="76103"/>
                  <a:pt x="444925" y="98761"/>
                  <a:pt x="562707" y="79131"/>
                </a:cubicBezTo>
                <a:cubicBezTo>
                  <a:pt x="571849" y="77607"/>
                  <a:pt x="580173" y="72885"/>
                  <a:pt x="589084" y="70339"/>
                </a:cubicBezTo>
                <a:cubicBezTo>
                  <a:pt x="600703" y="67019"/>
                  <a:pt x="612530" y="64477"/>
                  <a:pt x="624253" y="61546"/>
                </a:cubicBezTo>
                <a:cubicBezTo>
                  <a:pt x="699848" y="11151"/>
                  <a:pt x="604201" y="71573"/>
                  <a:pt x="677007" y="35169"/>
                </a:cubicBezTo>
                <a:cubicBezTo>
                  <a:pt x="760054" y="-6355"/>
                  <a:pt x="687870" y="19825"/>
                  <a:pt x="747346" y="0"/>
                </a:cubicBezTo>
                <a:cubicBezTo>
                  <a:pt x="803031" y="2931"/>
                  <a:pt x="859035" y="2148"/>
                  <a:pt x="914400" y="8792"/>
                </a:cubicBezTo>
                <a:cubicBezTo>
                  <a:pt x="932804" y="11000"/>
                  <a:pt x="949569" y="20515"/>
                  <a:pt x="967153" y="26377"/>
                </a:cubicBezTo>
                <a:lnTo>
                  <a:pt x="993530" y="35169"/>
                </a:lnTo>
                <a:cubicBezTo>
                  <a:pt x="996461" y="43961"/>
                  <a:pt x="1002323" y="52278"/>
                  <a:pt x="1002323" y="61546"/>
                </a:cubicBezTo>
                <a:cubicBezTo>
                  <a:pt x="1002323" y="73630"/>
                  <a:pt x="996850" y="85097"/>
                  <a:pt x="993530" y="96716"/>
                </a:cubicBezTo>
                <a:cubicBezTo>
                  <a:pt x="968313" y="184972"/>
                  <a:pt x="1003419" y="48363"/>
                  <a:pt x="975946" y="158262"/>
                </a:cubicBezTo>
                <a:cubicBezTo>
                  <a:pt x="987669" y="175847"/>
                  <a:pt x="996977" y="195307"/>
                  <a:pt x="1011115" y="211016"/>
                </a:cubicBezTo>
                <a:cubicBezTo>
                  <a:pt x="1023669" y="224965"/>
                  <a:pt x="1050526" y="227979"/>
                  <a:pt x="1055077" y="246185"/>
                </a:cubicBezTo>
                <a:cubicBezTo>
                  <a:pt x="1069311" y="303121"/>
                  <a:pt x="1058785" y="363563"/>
                  <a:pt x="1063869" y="422031"/>
                </a:cubicBezTo>
                <a:cubicBezTo>
                  <a:pt x="1064672" y="431264"/>
                  <a:pt x="1068063" y="440361"/>
                  <a:pt x="1072661" y="448408"/>
                </a:cubicBezTo>
                <a:cubicBezTo>
                  <a:pt x="1093279" y="484490"/>
                  <a:pt x="1114405" y="495370"/>
                  <a:pt x="1143000" y="527539"/>
                </a:cubicBezTo>
                <a:cubicBezTo>
                  <a:pt x="1229652" y="625022"/>
                  <a:pt x="1118293" y="515742"/>
                  <a:pt x="1195753" y="580292"/>
                </a:cubicBezTo>
                <a:cubicBezTo>
                  <a:pt x="1228480" y="607565"/>
                  <a:pt x="1219398" y="607878"/>
                  <a:pt x="1248507" y="641839"/>
                </a:cubicBezTo>
                <a:cubicBezTo>
                  <a:pt x="1256599" y="651280"/>
                  <a:pt x="1266924" y="658664"/>
                  <a:pt x="1274884" y="668216"/>
                </a:cubicBezTo>
                <a:cubicBezTo>
                  <a:pt x="1281649" y="676334"/>
                  <a:pt x="1283508" y="688992"/>
                  <a:pt x="1292469" y="694592"/>
                </a:cubicBezTo>
                <a:cubicBezTo>
                  <a:pt x="1306742" y="703513"/>
                  <a:pt x="1359800" y="715821"/>
                  <a:pt x="1380392" y="720969"/>
                </a:cubicBezTo>
                <a:lnTo>
                  <a:pt x="1397977" y="773723"/>
                </a:lnTo>
                <a:cubicBezTo>
                  <a:pt x="1400908" y="782515"/>
                  <a:pt x="1405245" y="790958"/>
                  <a:pt x="1406769" y="800100"/>
                </a:cubicBezTo>
                <a:cubicBezTo>
                  <a:pt x="1409700" y="817685"/>
                  <a:pt x="1411237" y="835559"/>
                  <a:pt x="1415561" y="852854"/>
                </a:cubicBezTo>
                <a:cubicBezTo>
                  <a:pt x="1420057" y="870836"/>
                  <a:pt x="1433146" y="905608"/>
                  <a:pt x="1433146" y="905608"/>
                </a:cubicBezTo>
                <a:cubicBezTo>
                  <a:pt x="1432620" y="912965"/>
                  <a:pt x="1431648" y="1026332"/>
                  <a:pt x="1415561" y="1063869"/>
                </a:cubicBezTo>
                <a:cubicBezTo>
                  <a:pt x="1411399" y="1073582"/>
                  <a:pt x="1404742" y="1082128"/>
                  <a:pt x="1397977" y="1090246"/>
                </a:cubicBezTo>
                <a:cubicBezTo>
                  <a:pt x="1390017" y="1099798"/>
                  <a:pt x="1379692" y="1107182"/>
                  <a:pt x="1371600" y="1116623"/>
                </a:cubicBezTo>
                <a:cubicBezTo>
                  <a:pt x="1362063" y="1127749"/>
                  <a:pt x="1356480" y="1142411"/>
                  <a:pt x="1345223" y="1151792"/>
                </a:cubicBezTo>
                <a:cubicBezTo>
                  <a:pt x="1338103" y="1157725"/>
                  <a:pt x="1327136" y="1156440"/>
                  <a:pt x="1318846" y="1160585"/>
                </a:cubicBezTo>
                <a:cubicBezTo>
                  <a:pt x="1309395" y="1165311"/>
                  <a:pt x="1302875" y="1176333"/>
                  <a:pt x="1292469" y="1178169"/>
                </a:cubicBezTo>
                <a:cubicBezTo>
                  <a:pt x="1251960" y="1185318"/>
                  <a:pt x="1210408" y="1184031"/>
                  <a:pt x="1169377" y="1186962"/>
                </a:cubicBezTo>
                <a:cubicBezTo>
                  <a:pt x="1115026" y="1223194"/>
                  <a:pt x="1168043" y="1182967"/>
                  <a:pt x="1125415" y="1230923"/>
                </a:cubicBezTo>
                <a:cubicBezTo>
                  <a:pt x="1108893" y="1249510"/>
                  <a:pt x="1086455" y="1262985"/>
                  <a:pt x="1072661" y="1283677"/>
                </a:cubicBezTo>
                <a:cubicBezTo>
                  <a:pt x="1048180" y="1320400"/>
                  <a:pt x="1062549" y="1302582"/>
                  <a:pt x="1028700" y="1336431"/>
                </a:cubicBezTo>
                <a:cubicBezTo>
                  <a:pt x="1021044" y="1359396"/>
                  <a:pt x="1016342" y="1382769"/>
                  <a:pt x="993530" y="1397977"/>
                </a:cubicBezTo>
                <a:cubicBezTo>
                  <a:pt x="978108" y="1408259"/>
                  <a:pt x="940777" y="1415562"/>
                  <a:pt x="940777" y="1415562"/>
                </a:cubicBezTo>
                <a:cubicBezTo>
                  <a:pt x="940240" y="1415473"/>
                  <a:pt x="873037" y="1407089"/>
                  <a:pt x="861646" y="1397977"/>
                </a:cubicBezTo>
                <a:cubicBezTo>
                  <a:pt x="853394" y="1391376"/>
                  <a:pt x="850826" y="1379718"/>
                  <a:pt x="844061" y="1371600"/>
                </a:cubicBezTo>
                <a:cubicBezTo>
                  <a:pt x="836101" y="1362048"/>
                  <a:pt x="825644" y="1354775"/>
                  <a:pt x="817684" y="1345223"/>
                </a:cubicBezTo>
                <a:cubicBezTo>
                  <a:pt x="810919" y="1337105"/>
                  <a:pt x="808351" y="1325447"/>
                  <a:pt x="800100" y="1318846"/>
                </a:cubicBezTo>
                <a:cubicBezTo>
                  <a:pt x="792863" y="1313056"/>
                  <a:pt x="782515" y="1312985"/>
                  <a:pt x="773723" y="1310054"/>
                </a:cubicBezTo>
                <a:cubicBezTo>
                  <a:pt x="740030" y="1287592"/>
                  <a:pt x="729761" y="1288073"/>
                  <a:pt x="720969" y="1283677"/>
                </a:cubicBez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2B1278B-667C-450E-8A52-A923BDCE60BD}"/>
              </a:ext>
            </a:extLst>
          </p:cNvPr>
          <p:cNvSpPr/>
          <p:nvPr/>
        </p:nvSpPr>
        <p:spPr>
          <a:xfrm>
            <a:off x="6258888" y="6130717"/>
            <a:ext cx="455091" cy="247417"/>
          </a:xfrm>
          <a:custGeom>
            <a:avLst/>
            <a:gdLst>
              <a:gd name="connsiteX0" fmla="*/ 302103 w 455091"/>
              <a:gd name="connsiteY0" fmla="*/ 36402 h 247417"/>
              <a:gd name="connsiteX1" fmla="*/ 302103 w 455091"/>
              <a:gd name="connsiteY1" fmla="*/ 36402 h 247417"/>
              <a:gd name="connsiteX2" fmla="*/ 231765 w 455091"/>
              <a:gd name="connsiteY2" fmla="*/ 1233 h 247417"/>
              <a:gd name="connsiteX3" fmla="*/ 161426 w 455091"/>
              <a:gd name="connsiteY3" fmla="*/ 10025 h 247417"/>
              <a:gd name="connsiteX4" fmla="*/ 108673 w 455091"/>
              <a:gd name="connsiteY4" fmla="*/ 27610 h 247417"/>
              <a:gd name="connsiteX5" fmla="*/ 82296 w 455091"/>
              <a:gd name="connsiteY5" fmla="*/ 36402 h 247417"/>
              <a:gd name="connsiteX6" fmla="*/ 55919 w 455091"/>
              <a:gd name="connsiteY6" fmla="*/ 45194 h 247417"/>
              <a:gd name="connsiteX7" fmla="*/ 11957 w 455091"/>
              <a:gd name="connsiteY7" fmla="*/ 53986 h 247417"/>
              <a:gd name="connsiteX8" fmla="*/ 3165 w 455091"/>
              <a:gd name="connsiteY8" fmla="*/ 80363 h 247417"/>
              <a:gd name="connsiteX9" fmla="*/ 11957 w 455091"/>
              <a:gd name="connsiteY9" fmla="*/ 185871 h 247417"/>
              <a:gd name="connsiteX10" fmla="*/ 82296 w 455091"/>
              <a:gd name="connsiteY10" fmla="*/ 194663 h 247417"/>
              <a:gd name="connsiteX11" fmla="*/ 161426 w 455091"/>
              <a:gd name="connsiteY11" fmla="*/ 203456 h 247417"/>
              <a:gd name="connsiteX12" fmla="*/ 222973 w 455091"/>
              <a:gd name="connsiteY12" fmla="*/ 221040 h 247417"/>
              <a:gd name="connsiteX13" fmla="*/ 275726 w 455091"/>
              <a:gd name="connsiteY13" fmla="*/ 247417 h 247417"/>
              <a:gd name="connsiteX14" fmla="*/ 346065 w 455091"/>
              <a:gd name="connsiteY14" fmla="*/ 238625 h 247417"/>
              <a:gd name="connsiteX15" fmla="*/ 372442 w 455091"/>
              <a:gd name="connsiteY15" fmla="*/ 229833 h 247417"/>
              <a:gd name="connsiteX16" fmla="*/ 407611 w 455091"/>
              <a:gd name="connsiteY16" fmla="*/ 221040 h 247417"/>
              <a:gd name="connsiteX17" fmla="*/ 433988 w 455091"/>
              <a:gd name="connsiteY17" fmla="*/ 203456 h 247417"/>
              <a:gd name="connsiteX18" fmla="*/ 451573 w 455091"/>
              <a:gd name="connsiteY18" fmla="*/ 150702 h 247417"/>
              <a:gd name="connsiteX19" fmla="*/ 416403 w 455091"/>
              <a:gd name="connsiteY19" fmla="*/ 18817 h 247417"/>
              <a:gd name="connsiteX20" fmla="*/ 354857 w 455091"/>
              <a:gd name="connsiteY20" fmla="*/ 27610 h 247417"/>
              <a:gd name="connsiteX21" fmla="*/ 302103 w 455091"/>
              <a:gd name="connsiteY21" fmla="*/ 36402 h 24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5091" h="247417">
                <a:moveTo>
                  <a:pt x="302103" y="36402"/>
                </a:moveTo>
                <a:lnTo>
                  <a:pt x="302103" y="36402"/>
                </a:lnTo>
                <a:cubicBezTo>
                  <a:pt x="278657" y="24679"/>
                  <a:pt x="257529" y="6064"/>
                  <a:pt x="231765" y="1233"/>
                </a:cubicBezTo>
                <a:cubicBezTo>
                  <a:pt x="208541" y="-3122"/>
                  <a:pt x="184530" y="5074"/>
                  <a:pt x="161426" y="10025"/>
                </a:cubicBezTo>
                <a:cubicBezTo>
                  <a:pt x="143302" y="13909"/>
                  <a:pt x="126257" y="21748"/>
                  <a:pt x="108673" y="27610"/>
                </a:cubicBezTo>
                <a:lnTo>
                  <a:pt x="82296" y="36402"/>
                </a:lnTo>
                <a:cubicBezTo>
                  <a:pt x="73504" y="39333"/>
                  <a:pt x="65007" y="43376"/>
                  <a:pt x="55919" y="45194"/>
                </a:cubicBezTo>
                <a:lnTo>
                  <a:pt x="11957" y="53986"/>
                </a:lnTo>
                <a:cubicBezTo>
                  <a:pt x="9026" y="62778"/>
                  <a:pt x="3165" y="71095"/>
                  <a:pt x="3165" y="80363"/>
                </a:cubicBezTo>
                <a:cubicBezTo>
                  <a:pt x="3165" y="115654"/>
                  <a:pt x="-8131" y="156855"/>
                  <a:pt x="11957" y="185871"/>
                </a:cubicBezTo>
                <a:cubicBezTo>
                  <a:pt x="25407" y="205298"/>
                  <a:pt x="58829" y="191902"/>
                  <a:pt x="82296" y="194663"/>
                </a:cubicBezTo>
                <a:lnTo>
                  <a:pt x="161426" y="203456"/>
                </a:lnTo>
                <a:cubicBezTo>
                  <a:pt x="172693" y="206273"/>
                  <a:pt x="210360" y="214734"/>
                  <a:pt x="222973" y="221040"/>
                </a:cubicBezTo>
                <a:cubicBezTo>
                  <a:pt x="291149" y="255129"/>
                  <a:pt x="209426" y="225318"/>
                  <a:pt x="275726" y="247417"/>
                </a:cubicBezTo>
                <a:cubicBezTo>
                  <a:pt x="299172" y="244486"/>
                  <a:pt x="322817" y="242852"/>
                  <a:pt x="346065" y="238625"/>
                </a:cubicBezTo>
                <a:cubicBezTo>
                  <a:pt x="355183" y="236967"/>
                  <a:pt x="363531" y="232379"/>
                  <a:pt x="372442" y="229833"/>
                </a:cubicBezTo>
                <a:cubicBezTo>
                  <a:pt x="384061" y="226513"/>
                  <a:pt x="395888" y="223971"/>
                  <a:pt x="407611" y="221040"/>
                </a:cubicBezTo>
                <a:cubicBezTo>
                  <a:pt x="416403" y="215179"/>
                  <a:pt x="428387" y="212417"/>
                  <a:pt x="433988" y="203456"/>
                </a:cubicBezTo>
                <a:cubicBezTo>
                  <a:pt x="443812" y="187738"/>
                  <a:pt x="451573" y="150702"/>
                  <a:pt x="451573" y="150702"/>
                </a:cubicBezTo>
                <a:cubicBezTo>
                  <a:pt x="451211" y="145997"/>
                  <a:pt x="472019" y="24378"/>
                  <a:pt x="416403" y="18817"/>
                </a:cubicBezTo>
                <a:cubicBezTo>
                  <a:pt x="395782" y="16755"/>
                  <a:pt x="375372" y="24679"/>
                  <a:pt x="354857" y="27610"/>
                </a:cubicBezTo>
                <a:cubicBezTo>
                  <a:pt x="325700" y="37329"/>
                  <a:pt x="310895" y="34937"/>
                  <a:pt x="302103" y="36402"/>
                </a:cubicBez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062BC-35BF-4ACA-94B6-5D34C56A48EF}"/>
              </a:ext>
            </a:extLst>
          </p:cNvPr>
          <p:cNvSpPr txBox="1"/>
          <p:nvPr/>
        </p:nvSpPr>
        <p:spPr>
          <a:xfrm>
            <a:off x="6763561" y="5934670"/>
            <a:ext cx="1103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shp</a:t>
            </a:r>
            <a:r>
              <a:rPr lang="en-US" dirty="0"/>
              <a:t> of interest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C22F-D30D-4A6B-B5B7-7B1CDEDB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walkthrough: Napa, 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06BB5-2AC6-4821-9A9A-7914DA87F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7414" y="2884603"/>
            <a:ext cx="7544586" cy="317212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1) Data Acquisition: DEM &amp; RCP 8.5 Climate Projections</a:t>
            </a:r>
          </a:p>
          <a:p>
            <a:pPr marL="0" indent="0">
              <a:buNone/>
            </a:pPr>
            <a:r>
              <a:rPr lang="en-US" dirty="0"/>
              <a:t>II) Data Manipulation: cropping, rescaling, creating hillshade</a:t>
            </a:r>
          </a:p>
          <a:p>
            <a:pPr marL="0" indent="0">
              <a:buNone/>
            </a:pPr>
            <a:r>
              <a:rPr lang="en-US" dirty="0"/>
              <a:t>III) Plotting: using the functionality of “</a:t>
            </a:r>
            <a:r>
              <a:rPr lang="en-US" dirty="0" err="1"/>
              <a:t>tmap</a:t>
            </a:r>
            <a:r>
              <a:rPr lang="en-US" dirty="0"/>
              <a:t>” to plot informative and aesthetic maps</a:t>
            </a:r>
          </a:p>
        </p:txBody>
      </p:sp>
      <p:pic>
        <p:nvPicPr>
          <p:cNvPr id="6" name="Content Placeholder 5" descr="A picture containing food&#10;&#10;Description automatically generated">
            <a:extLst>
              <a:ext uri="{FF2B5EF4-FFF2-40B4-BE49-F238E27FC236}">
                <a16:creationId xmlns:a16="http://schemas.microsoft.com/office/drawing/2014/main" id="{D66414AE-EF36-4321-87E8-338665417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11797" b="12798"/>
          <a:stretch/>
        </p:blipFill>
        <p:spPr>
          <a:xfrm>
            <a:off x="37707" y="2241223"/>
            <a:ext cx="4609707" cy="44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8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35E1-E1A6-4E6E-8EE9-D877A4CA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4917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Acquisition: DEM from USGS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A55EFAB-2532-4299-B441-6B7F2861F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6" y="583650"/>
            <a:ext cx="11349788" cy="61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8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2813-30F9-46F1-BBB3-18374A3D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12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Acquisition: DEM from USGS</a:t>
            </a:r>
          </a:p>
        </p:txBody>
      </p:sp>
      <p:pic>
        <p:nvPicPr>
          <p:cNvPr id="9" name="Content Placeholder 8" descr="A screenshot of a map&#10;&#10;Description automatically generated">
            <a:extLst>
              <a:ext uri="{FF2B5EF4-FFF2-40B4-BE49-F238E27FC236}">
                <a16:creationId xmlns:a16="http://schemas.microsoft.com/office/drawing/2014/main" id="{B0574B72-AA9C-461E-BB09-C8B87947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3" y="566427"/>
            <a:ext cx="11522694" cy="6197600"/>
          </a:xfrm>
        </p:spPr>
      </p:pic>
    </p:spTree>
    <p:extLst>
      <p:ext uri="{BB962C8B-B14F-4D97-AF65-F5344CB8AC3E}">
        <p14:creationId xmlns:p14="http://schemas.microsoft.com/office/powerpoint/2010/main" val="2475047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D7A8-3CAF-4537-B594-6698B799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33137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Acquisition: DEM from USGS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7B19EC-DC94-45E5-B235-828C9EC5F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7" y="490517"/>
            <a:ext cx="11012905" cy="59234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6F66F-B716-46B8-9CAC-81802B8D3B66}"/>
              </a:ext>
            </a:extLst>
          </p:cNvPr>
          <p:cNvSpPr txBox="1"/>
          <p:nvPr/>
        </p:nvSpPr>
        <p:spPr>
          <a:xfrm>
            <a:off x="2983832" y="6413922"/>
            <a:ext cx="672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Napa DEM 1 arcsecond resolution: napa_1arc.tif aka </a:t>
            </a:r>
            <a:r>
              <a:rPr lang="en-US" dirty="0" err="1"/>
              <a:t>NapaDEM.tif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1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604E-E06A-4A3D-B8AD-ED5370880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2938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acquisition: climate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6D4BD-5B76-44E7-8B02-FB5B06D4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5959" y="643397"/>
            <a:ext cx="8894064" cy="2610791"/>
          </a:xfrm>
        </p:spPr>
        <p:txBody>
          <a:bodyPr/>
          <a:lstStyle/>
          <a:p>
            <a:r>
              <a:rPr lang="en-US" dirty="0"/>
              <a:t>I then downloaded a .</a:t>
            </a:r>
            <a:r>
              <a:rPr lang="en-US" dirty="0" err="1"/>
              <a:t>shp</a:t>
            </a:r>
            <a:r>
              <a:rPr lang="en-US" dirty="0"/>
              <a:t> file of Napa Country through a Berkeley data archive</a:t>
            </a:r>
          </a:p>
          <a:p>
            <a:r>
              <a:rPr lang="en-US" dirty="0"/>
              <a:t>I cropped the </a:t>
            </a:r>
            <a:r>
              <a:rPr lang="en-US" dirty="0" err="1"/>
              <a:t>DEM.tif</a:t>
            </a:r>
            <a:r>
              <a:rPr lang="en-US" dirty="0"/>
              <a:t> file with the border of the county and converted the file to .</a:t>
            </a:r>
            <a:r>
              <a:rPr lang="en-US" dirty="0" err="1"/>
              <a:t>asc</a:t>
            </a:r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20185A-0B88-448A-82E6-6615C2443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" y="1359132"/>
            <a:ext cx="5270644" cy="54480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7630A-AC2C-4D2F-ADB4-8DF2C0EEA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96" y="1359132"/>
            <a:ext cx="5270644" cy="548806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B084A35-96A6-4B6C-95DF-27A2449AF288}"/>
              </a:ext>
            </a:extLst>
          </p:cNvPr>
          <p:cNvSpPr/>
          <p:nvPr/>
        </p:nvSpPr>
        <p:spPr>
          <a:xfrm>
            <a:off x="5566528" y="3429000"/>
            <a:ext cx="1051088" cy="97803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F0E0B8-6F95-4A89-B464-57AFDD73FA2F}"/>
              </a:ext>
            </a:extLst>
          </p:cNvPr>
          <p:cNvCxnSpPr/>
          <p:nvPr/>
        </p:nvCxnSpPr>
        <p:spPr>
          <a:xfrm flipH="1">
            <a:off x="10802471" y="829235"/>
            <a:ext cx="609600" cy="5961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8D0386-2F71-4E97-BC9C-8BADD75158FA}"/>
              </a:ext>
            </a:extLst>
          </p:cNvPr>
          <p:cNvSpPr/>
          <p:nvPr/>
        </p:nvSpPr>
        <p:spPr>
          <a:xfrm>
            <a:off x="10004612" y="1425388"/>
            <a:ext cx="941294" cy="152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9B6E22ED-BFE2-48F5-9808-30DEF6631369}"/>
              </a:ext>
            </a:extLst>
          </p:cNvPr>
          <p:cNvSpPr/>
          <p:nvPr/>
        </p:nvSpPr>
        <p:spPr>
          <a:xfrm>
            <a:off x="1730188" y="6060141"/>
            <a:ext cx="5607424" cy="47961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A9C6327F-8A88-4326-9B78-B1AA50E83DBF}"/>
              </a:ext>
            </a:extLst>
          </p:cNvPr>
          <p:cNvSpPr/>
          <p:nvPr/>
        </p:nvSpPr>
        <p:spPr>
          <a:xfrm>
            <a:off x="1685365" y="5024718"/>
            <a:ext cx="6252882" cy="4258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16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D058-7270-4ABB-A704-2F13175E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543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acquisition: climate projections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95318EA-992B-48EC-8561-B83EA6BFD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2" y="1469327"/>
            <a:ext cx="5041886" cy="5226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86D16A-ABE6-439D-BEEB-497D67E24C83}"/>
              </a:ext>
            </a:extLst>
          </p:cNvPr>
          <p:cNvSpPr txBox="1"/>
          <p:nvPr/>
        </p:nvSpPr>
        <p:spPr>
          <a:xfrm>
            <a:off x="850932" y="581260"/>
            <a:ext cx="10817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 resolution DEMs make this lengthy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1 arc second file took about 1.5 hours to process (in </a:t>
            </a:r>
            <a:r>
              <a:rPr lang="en-US" dirty="0" err="1"/>
              <a:t>ClimateNA</a:t>
            </a:r>
            <a:r>
              <a:rPr lang="en-US" dirty="0"/>
              <a:t>) 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E3AB7B-546E-4507-A887-A9EDDC2486D2}"/>
              </a:ext>
            </a:extLst>
          </p:cNvPr>
          <p:cNvSpPr/>
          <p:nvPr/>
        </p:nvSpPr>
        <p:spPr>
          <a:xfrm>
            <a:off x="2186233" y="6112126"/>
            <a:ext cx="2785621" cy="3676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A0F271E-79C7-4347-82F2-FF7312AE8CFA}"/>
              </a:ext>
            </a:extLst>
          </p:cNvPr>
          <p:cNvSpPr/>
          <p:nvPr/>
        </p:nvSpPr>
        <p:spPr>
          <a:xfrm>
            <a:off x="5625355" y="3335738"/>
            <a:ext cx="1268506" cy="92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F60CE6-61D7-4B2C-BCC6-DC3AB610C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984" y="1468227"/>
            <a:ext cx="5278016" cy="37350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92D979-1A57-49C7-9176-E10228E09139}"/>
              </a:ext>
            </a:extLst>
          </p:cNvPr>
          <p:cNvSpPr txBox="1"/>
          <p:nvPr/>
        </p:nvSpPr>
        <p:spPr>
          <a:xfrm>
            <a:off x="6494929" y="5576047"/>
            <a:ext cx="453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5F18F-43A0-418F-B100-E4BF6CAF427D}"/>
              </a:ext>
            </a:extLst>
          </p:cNvPr>
          <p:cNvSpPr txBox="1"/>
          <p:nvPr/>
        </p:nvSpPr>
        <p:spPr>
          <a:xfrm>
            <a:off x="6786282" y="5511891"/>
            <a:ext cx="4208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Dataset: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Tmax_sm.asc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NapaDEM.tif</a:t>
            </a:r>
            <a:endParaRPr lang="en-US" dirty="0"/>
          </a:p>
          <a:p>
            <a:r>
              <a:rPr lang="en-US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30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742AFAB1-987F-40CC-8EBA-E5872E606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6" y="0"/>
            <a:ext cx="10996367" cy="6952384"/>
          </a:xfrm>
        </p:spPr>
      </p:pic>
    </p:spTree>
    <p:extLst>
      <p:ext uri="{BB962C8B-B14F-4D97-AF65-F5344CB8AC3E}">
        <p14:creationId xmlns:p14="http://schemas.microsoft.com/office/powerpoint/2010/main" val="416016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2CBD-CAAC-46C6-BA38-3CEE2AA7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0789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Manipulation: rescaling temperatures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EEB1-147E-4D3E-9D21-D1AD415FC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822691"/>
            <a:ext cx="7729728" cy="3101983"/>
          </a:xfrm>
        </p:spPr>
        <p:txBody>
          <a:bodyPr/>
          <a:lstStyle/>
          <a:p>
            <a:r>
              <a:rPr lang="en-US" dirty="0" err="1"/>
              <a:t>Tongli’s</a:t>
            </a:r>
            <a:r>
              <a:rPr lang="en-US" dirty="0"/>
              <a:t> program scales temperature data by a factor of 10</a:t>
            </a:r>
          </a:p>
          <a:p>
            <a:r>
              <a:rPr lang="en-US" dirty="0"/>
              <a:t>The temperatures must be rescaled to plot </a:t>
            </a:r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41742-6588-4239-A808-4847305C6C00}"/>
              </a:ext>
            </a:extLst>
          </p:cNvPr>
          <p:cNvSpPr txBox="1"/>
          <p:nvPr/>
        </p:nvSpPr>
        <p:spPr>
          <a:xfrm>
            <a:off x="2918012" y="2487706"/>
            <a:ext cx="635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Tmaxnapa2100 &lt;- raster("</a:t>
            </a:r>
            <a:r>
              <a:rPr lang="en-US" dirty="0" err="1"/>
              <a:t>manualnapaDEM</a:t>
            </a:r>
            <a:r>
              <a:rPr lang="en-US" dirty="0"/>
              <a:t>/2100S/</a:t>
            </a:r>
            <a:r>
              <a:rPr lang="en-US" dirty="0" err="1"/>
              <a:t>Tmax_sm.asc</a:t>
            </a:r>
            <a:r>
              <a:rPr lang="en-US" dirty="0"/>
              <a:t>")</a:t>
            </a:r>
          </a:p>
          <a:p>
            <a:r>
              <a:rPr lang="en-US" dirty="0" err="1"/>
              <a:t>Tmax_plot</a:t>
            </a:r>
            <a:r>
              <a:rPr lang="en-US" dirty="0"/>
              <a:t> &lt;- overlay(</a:t>
            </a:r>
            <a:r>
              <a:rPr lang="en-US" dirty="0" err="1"/>
              <a:t>Tmaxnapa</a:t>
            </a:r>
            <a:r>
              <a:rPr lang="en-US" dirty="0"/>
              <a:t>, fun = function(r1){r1/10})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D385BF-6978-49C8-89B1-BEBC6BC2A7AF}"/>
              </a:ext>
            </a:extLst>
          </p:cNvPr>
          <p:cNvSpPr/>
          <p:nvPr/>
        </p:nvSpPr>
        <p:spPr>
          <a:xfrm>
            <a:off x="2799852" y="2376107"/>
            <a:ext cx="6321736" cy="89601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E9565AB-A581-4F84-BFC9-1B447996EF21}"/>
              </a:ext>
            </a:extLst>
          </p:cNvPr>
          <p:cNvSpPr/>
          <p:nvPr/>
        </p:nvSpPr>
        <p:spPr>
          <a:xfrm>
            <a:off x="9146778" y="2328812"/>
            <a:ext cx="394447" cy="990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094B9-7E69-44DD-B21F-975FE3EA27F5}"/>
              </a:ext>
            </a:extLst>
          </p:cNvPr>
          <p:cNvSpPr txBox="1"/>
          <p:nvPr/>
        </p:nvSpPr>
        <p:spPr>
          <a:xfrm>
            <a:off x="9623612" y="2617694"/>
            <a:ext cx="207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Temperatures are ready to plot</a:t>
            </a:r>
          </a:p>
        </p:txBody>
      </p:sp>
    </p:spTree>
    <p:extLst>
      <p:ext uri="{BB962C8B-B14F-4D97-AF65-F5344CB8AC3E}">
        <p14:creationId xmlns:p14="http://schemas.microsoft.com/office/powerpoint/2010/main" val="2036346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502A-6795-491F-A6EF-FD889147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8501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Manipulation: hillshade basemap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260C-5736-4925-8F68-BB269E2F0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319034"/>
            <a:ext cx="7729728" cy="3101983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NapaDEM.tif</a:t>
            </a:r>
            <a:r>
              <a:rPr lang="en-US" dirty="0"/>
              <a:t> file to extract two files: slope &amp; aspect</a:t>
            </a:r>
          </a:p>
          <a:p>
            <a:r>
              <a:rPr lang="en-US" dirty="0"/>
              <a:t>Combine these two files into a hillshade using the function </a:t>
            </a:r>
            <a:r>
              <a:rPr lang="en-US" dirty="0" err="1"/>
              <a:t>hillShade</a:t>
            </a:r>
            <a:r>
              <a:rPr lang="en-US" dirty="0"/>
              <a:t>()</a:t>
            </a:r>
          </a:p>
          <a:p>
            <a:pPr marL="228600" lvl="1" indent="0">
              <a:buNone/>
            </a:pPr>
            <a:r>
              <a:rPr lang="en-US" dirty="0"/>
              <a:t>	</a:t>
            </a:r>
          </a:p>
          <a:p>
            <a:pPr marL="228600" lvl="1" indent="0">
              <a:buNone/>
            </a:pPr>
            <a:r>
              <a:rPr lang="en-US" dirty="0"/>
              <a:t>		</a:t>
            </a:r>
            <a:r>
              <a:rPr lang="en-US" dirty="0" err="1"/>
              <a:t>crs</a:t>
            </a:r>
            <a:r>
              <a:rPr lang="en-US" dirty="0"/>
              <a:t>(</a:t>
            </a:r>
            <a:r>
              <a:rPr lang="en-US" dirty="0" err="1"/>
              <a:t>napaDEM</a:t>
            </a:r>
            <a:r>
              <a:rPr lang="en-US" dirty="0"/>
              <a:t>)</a:t>
            </a:r>
          </a:p>
          <a:p>
            <a:pPr marL="228600" lvl="1" indent="0">
              <a:buNone/>
            </a:pPr>
            <a:r>
              <a:rPr lang="en-US" dirty="0"/>
              <a:t>		slope &lt;- terrain(</a:t>
            </a:r>
            <a:r>
              <a:rPr lang="en-US" dirty="0" err="1"/>
              <a:t>napaDEM</a:t>
            </a:r>
            <a:r>
              <a:rPr lang="en-US" dirty="0"/>
              <a:t>, opt="slope")</a:t>
            </a:r>
          </a:p>
          <a:p>
            <a:pPr marL="228600" lvl="1" indent="0">
              <a:buNone/>
            </a:pPr>
            <a:r>
              <a:rPr lang="en-US" dirty="0"/>
              <a:t>		aspect &lt;- terrain(</a:t>
            </a:r>
            <a:r>
              <a:rPr lang="en-US" dirty="0" err="1"/>
              <a:t>napaDEM</a:t>
            </a:r>
            <a:r>
              <a:rPr lang="en-US" dirty="0"/>
              <a:t>, opt="aspect")</a:t>
            </a:r>
          </a:p>
          <a:p>
            <a:pPr marL="228600" lvl="1" indent="0">
              <a:buNone/>
            </a:pPr>
            <a:r>
              <a:rPr lang="en-US" dirty="0"/>
              <a:t>		hillshade &lt;- </a:t>
            </a:r>
            <a:r>
              <a:rPr lang="en-US" dirty="0" err="1"/>
              <a:t>hillShade</a:t>
            </a:r>
            <a:r>
              <a:rPr lang="en-US" dirty="0"/>
              <a:t>(slope, aspect, 40, 270)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77539C-CFF0-431A-A063-8D0EA2B139E3}"/>
              </a:ext>
            </a:extLst>
          </p:cNvPr>
          <p:cNvSpPr/>
          <p:nvPr/>
        </p:nvSpPr>
        <p:spPr>
          <a:xfrm>
            <a:off x="3987677" y="2398670"/>
            <a:ext cx="3827929" cy="16360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E7D2081-4291-434C-BA0F-707B3BAA59CF}"/>
              </a:ext>
            </a:extLst>
          </p:cNvPr>
          <p:cNvSpPr/>
          <p:nvPr/>
        </p:nvSpPr>
        <p:spPr>
          <a:xfrm>
            <a:off x="7928204" y="2933700"/>
            <a:ext cx="394447" cy="990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478DE-86D6-4E57-B8BA-58D45262029A}"/>
              </a:ext>
            </a:extLst>
          </p:cNvPr>
          <p:cNvSpPr txBox="1"/>
          <p:nvPr/>
        </p:nvSpPr>
        <p:spPr>
          <a:xfrm>
            <a:off x="8392311" y="3244334"/>
            <a:ext cx="115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“raster”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1D6F5-145C-45F3-906E-1FC98341447C}"/>
              </a:ext>
            </a:extLst>
          </p:cNvPr>
          <p:cNvSpPr txBox="1"/>
          <p:nvPr/>
        </p:nvSpPr>
        <p:spPr>
          <a:xfrm>
            <a:off x="4056799" y="4472600"/>
            <a:ext cx="464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tmap_mode</a:t>
            </a:r>
            <a:r>
              <a:rPr lang="en-US" dirty="0"/>
              <a:t>("plot")+</a:t>
            </a:r>
          </a:p>
          <a:p>
            <a:r>
              <a:rPr lang="en-US" dirty="0" err="1"/>
              <a:t>tm_shape</a:t>
            </a:r>
            <a:r>
              <a:rPr lang="en-US" dirty="0"/>
              <a:t>(hillshade)+</a:t>
            </a:r>
          </a:p>
          <a:p>
            <a:r>
              <a:rPr lang="en-US" dirty="0"/>
              <a:t>	</a:t>
            </a:r>
            <a:r>
              <a:rPr lang="en-US" dirty="0" err="1"/>
              <a:t>tm_raster</a:t>
            </a:r>
            <a:r>
              <a:rPr lang="en-US" dirty="0"/>
              <a:t>(palette = grey(0:100/100), </a:t>
            </a:r>
          </a:p>
          <a:p>
            <a:r>
              <a:rPr lang="en-US" dirty="0"/>
              <a:t>	</a:t>
            </a:r>
            <a:r>
              <a:rPr lang="en-US" dirty="0" err="1"/>
              <a:t>legend.show</a:t>
            </a:r>
            <a:r>
              <a:rPr lang="en-US" dirty="0"/>
              <a:t> = FALSE) </a:t>
            </a: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72D4EB-D81B-4E78-B5ED-E52212ED81A2}"/>
              </a:ext>
            </a:extLst>
          </p:cNvPr>
          <p:cNvSpPr/>
          <p:nvPr/>
        </p:nvSpPr>
        <p:spPr>
          <a:xfrm>
            <a:off x="3987677" y="4281107"/>
            <a:ext cx="4071053" cy="174004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F6966D3-D7BE-4D8A-9F2C-E74416113AAD}"/>
              </a:ext>
            </a:extLst>
          </p:cNvPr>
          <p:cNvSpPr/>
          <p:nvPr/>
        </p:nvSpPr>
        <p:spPr>
          <a:xfrm>
            <a:off x="8125427" y="4470239"/>
            <a:ext cx="679076" cy="136178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39CB8-0BAF-49A7-9B01-F01A09A2F8C4}"/>
              </a:ext>
            </a:extLst>
          </p:cNvPr>
          <p:cNvSpPr txBox="1"/>
          <p:nvPr/>
        </p:nvSpPr>
        <p:spPr>
          <a:xfrm>
            <a:off x="8953044" y="4749599"/>
            <a:ext cx="2106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 the hillshade looks correct by plotting</a:t>
            </a:r>
          </a:p>
        </p:txBody>
      </p:sp>
    </p:spTree>
    <p:extLst>
      <p:ext uri="{BB962C8B-B14F-4D97-AF65-F5344CB8AC3E}">
        <p14:creationId xmlns:p14="http://schemas.microsoft.com/office/powerpoint/2010/main" val="3077566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020A-FF75-44B9-A4E5-A955F741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01053"/>
          </a:xfrm>
        </p:spPr>
        <p:txBody>
          <a:bodyPr>
            <a:normAutofit fontScale="90000"/>
          </a:bodyPr>
          <a:lstStyle/>
          <a:p>
            <a:r>
              <a:rPr lang="en-US" dirty="0"/>
              <a:t>Plotting: “</a:t>
            </a:r>
            <a:r>
              <a:rPr lang="en-US" dirty="0" err="1"/>
              <a:t>tmap</a:t>
            </a:r>
            <a:r>
              <a:rPr lang="en-US" dirty="0"/>
              <a:t>”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CF1F3-7F34-449E-92D6-12048D065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32" y="597812"/>
            <a:ext cx="8687876" cy="5206073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tmap</a:t>
            </a:r>
            <a:r>
              <a:rPr lang="en-US" dirty="0"/>
              <a:t>” has two modes of displaying data: “view” and “plot”</a:t>
            </a:r>
          </a:p>
          <a:p>
            <a:pPr lvl="1"/>
            <a:r>
              <a:rPr lang="en-US" u="sng" dirty="0"/>
              <a:t>View</a:t>
            </a:r>
            <a:r>
              <a:rPr lang="en-US" dirty="0"/>
              <a:t> is used to make interactive maps that can be panned, zoomed into, and toggle data on and off</a:t>
            </a:r>
          </a:p>
          <a:p>
            <a:pPr lvl="3"/>
            <a:r>
              <a:rPr lang="en-US" dirty="0"/>
              <a:t>Good for zooming in on locations</a:t>
            </a:r>
          </a:p>
          <a:p>
            <a:pPr lvl="3"/>
            <a:r>
              <a:rPr lang="en-US" dirty="0"/>
              <a:t>Can plot basemaps from </a:t>
            </a:r>
            <a:r>
              <a:rPr lang="en-US" dirty="0">
                <a:hlinkClick r:id="rId2"/>
              </a:rPr>
              <a:t>https://leaflet-extras.github.io/leaflet-providers/preview/</a:t>
            </a:r>
            <a:endParaRPr lang="en-US" dirty="0"/>
          </a:p>
          <a:p>
            <a:pPr lvl="4"/>
            <a:r>
              <a:rPr lang="en-US" dirty="0"/>
              <a:t>ESRI maps included (surprisingly)</a:t>
            </a:r>
          </a:p>
          <a:p>
            <a:pPr lvl="4"/>
            <a:r>
              <a:rPr lang="en-US" dirty="0"/>
              <a:t>Only available in Mercator Map Projection</a:t>
            </a:r>
          </a:p>
          <a:p>
            <a:pPr lvl="3"/>
            <a:r>
              <a:rPr lang="en-US" dirty="0"/>
              <a:t>Mostly fixed aesthetic </a:t>
            </a:r>
          </a:p>
          <a:p>
            <a:pPr lvl="3"/>
            <a:r>
              <a:rPr lang="en-US" dirty="0"/>
              <a:t>Most effective showing one dataset</a:t>
            </a:r>
          </a:p>
          <a:p>
            <a:pPr lvl="1"/>
            <a:r>
              <a:rPr lang="en-US" u="sng" dirty="0"/>
              <a:t>Plot</a:t>
            </a:r>
            <a:r>
              <a:rPr lang="en-US" dirty="0"/>
              <a:t> creates static maps that are effectively photos</a:t>
            </a:r>
          </a:p>
          <a:p>
            <a:pPr lvl="3"/>
            <a:r>
              <a:rPr lang="en-US" dirty="0"/>
              <a:t>Difficult to find/plot fine resolution basemaps beyond </a:t>
            </a:r>
            <a:r>
              <a:rPr lang="en-US" dirty="0" err="1"/>
              <a:t>hillshades</a:t>
            </a:r>
            <a:endParaRPr lang="en-US" dirty="0"/>
          </a:p>
          <a:p>
            <a:pPr lvl="3"/>
            <a:r>
              <a:rPr lang="en-US" dirty="0"/>
              <a:t>Great for creating faceted maps to compare time frames</a:t>
            </a:r>
          </a:p>
          <a:p>
            <a:pPr lvl="3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40553-FCB8-4E7A-B9B5-8D3B33A7C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0" t="3803" b="2685"/>
          <a:stretch/>
        </p:blipFill>
        <p:spPr>
          <a:xfrm>
            <a:off x="6366338" y="2286000"/>
            <a:ext cx="582566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91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BE015D-7E0A-4F16-93F6-2D96CF417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1162"/>
            <a:ext cx="7946796" cy="6380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C84CC-F5FB-4C4E-A489-5754C1E6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1162"/>
          </a:xfrm>
        </p:spPr>
        <p:txBody>
          <a:bodyPr>
            <a:normAutofit fontScale="90000"/>
          </a:bodyPr>
          <a:lstStyle/>
          <a:p>
            <a:r>
              <a:rPr lang="en-US"/>
              <a:t>Plotting: tmap_mode(“view”)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2FEBC-E96F-48C5-AB84-B28C9F488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529" y="2354544"/>
            <a:ext cx="6992471" cy="2831539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Script:</a:t>
            </a:r>
          </a:p>
          <a:p>
            <a:pPr marL="0" indent="0">
              <a:buNone/>
            </a:pPr>
            <a:r>
              <a:rPr lang="en-US" dirty="0" err="1"/>
              <a:t>napatopoview</a:t>
            </a:r>
            <a:r>
              <a:rPr lang="en-US" dirty="0"/>
              <a:t> &lt;- </a:t>
            </a:r>
            <a:r>
              <a:rPr lang="en-US" dirty="0" err="1"/>
              <a:t>tmap_mode</a:t>
            </a:r>
            <a:r>
              <a:rPr lang="en-US" dirty="0"/>
              <a:t>("view")+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tm_basemap</a:t>
            </a:r>
            <a:r>
              <a:rPr lang="en-US" dirty="0"/>
              <a:t>("</a:t>
            </a:r>
            <a:r>
              <a:rPr lang="en-US" dirty="0" err="1"/>
              <a:t>Esri.WorldTopoMap</a:t>
            </a:r>
            <a:r>
              <a:rPr lang="en-US" dirty="0"/>
              <a:t>")+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tm_shape</a:t>
            </a:r>
            <a:r>
              <a:rPr lang="en-US" dirty="0"/>
              <a:t>(</a:t>
            </a:r>
            <a:r>
              <a:rPr lang="en-US" dirty="0" err="1"/>
              <a:t>Tmax_plot</a:t>
            </a:r>
            <a:r>
              <a:rPr lang="en-US" dirty="0"/>
              <a:t>)+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tm_raster</a:t>
            </a:r>
            <a:r>
              <a:rPr lang="en-US" dirty="0"/>
              <a:t>(title = "Temperature (degrees C)", style = '</a:t>
            </a:r>
            <a:r>
              <a:rPr lang="en-US" dirty="0" err="1"/>
              <a:t>cont</a:t>
            </a:r>
            <a:r>
              <a:rPr lang="en-US" dirty="0"/>
              <a:t>', alpha = .7)+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tm_layout</a:t>
            </a:r>
            <a:r>
              <a:rPr lang="en-US" dirty="0"/>
              <a:t>(title = "RCP 8.5: 2100 Predicted Mean Maximum Summer 	Temperature", </a:t>
            </a:r>
            <a:r>
              <a:rPr lang="en-US" dirty="0" err="1"/>
              <a:t>legend.outside</a:t>
            </a:r>
            <a:r>
              <a:rPr lang="en-US" dirty="0"/>
              <a:t> = TRUE, frame = FALSE)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B8A1D30-CAC8-4F81-9952-6008DBA82D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162822"/>
              </p:ext>
            </p:extLst>
          </p:nvPr>
        </p:nvGraphicFramePr>
        <p:xfrm>
          <a:off x="10098741" y="1326776"/>
          <a:ext cx="11318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Packager Shell Object" showAsIcon="1" r:id="rId4" imgW="1132200" imgH="442800" progId="Package">
                  <p:embed/>
                </p:oleObj>
              </mc:Choice>
              <mc:Fallback>
                <p:oleObj name="Packager Shell Object" showAsIcon="1" r:id="rId4" imgW="1132200" imgH="44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98741" y="1326776"/>
                        <a:ext cx="1131887" cy="44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118555-2E5B-4AEB-9172-D289CAC1B073}"/>
              </a:ext>
            </a:extLst>
          </p:cNvPr>
          <p:cNvSpPr txBox="1"/>
          <p:nvPr/>
        </p:nvSpPr>
        <p:spPr>
          <a:xfrm>
            <a:off x="8211671" y="1326776"/>
            <a:ext cx="188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file:</a:t>
            </a:r>
          </a:p>
        </p:txBody>
      </p:sp>
    </p:spTree>
    <p:extLst>
      <p:ext uri="{BB962C8B-B14F-4D97-AF65-F5344CB8AC3E}">
        <p14:creationId xmlns:p14="http://schemas.microsoft.com/office/powerpoint/2010/main" val="98434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3EFE-58AE-4F25-AC3C-7FD296EE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1329"/>
          </a:xfrm>
        </p:spPr>
        <p:txBody>
          <a:bodyPr>
            <a:normAutofit fontScale="90000"/>
          </a:bodyPr>
          <a:lstStyle/>
          <a:p>
            <a:r>
              <a:rPr lang="en-US" dirty="0"/>
              <a:t>Plotting: </a:t>
            </a:r>
            <a:r>
              <a:rPr lang="en-US" dirty="0" err="1"/>
              <a:t>tmap_mode</a:t>
            </a:r>
            <a:r>
              <a:rPr lang="en-US" dirty="0"/>
              <a:t>(“plot”)</a:t>
            </a:r>
          </a:p>
        </p:txBody>
      </p:sp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67C4AB62-9B6E-4DEA-8415-37734209F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4" r="905" b="13239"/>
          <a:stretch/>
        </p:blipFill>
        <p:spPr>
          <a:xfrm>
            <a:off x="0" y="551328"/>
            <a:ext cx="6541343" cy="60992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707C1-A46A-4816-8AC4-B43CB0AC1757}"/>
              </a:ext>
            </a:extLst>
          </p:cNvPr>
          <p:cNvSpPr txBox="1"/>
          <p:nvPr/>
        </p:nvSpPr>
        <p:spPr>
          <a:xfrm>
            <a:off x="5750351" y="2050330"/>
            <a:ext cx="6037868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Script:</a:t>
            </a:r>
          </a:p>
          <a:p>
            <a:r>
              <a:rPr lang="en-US" dirty="0" err="1"/>
              <a:t>napahsplot</a:t>
            </a:r>
            <a:r>
              <a:rPr lang="en-US" dirty="0"/>
              <a:t> &lt;- </a:t>
            </a:r>
            <a:r>
              <a:rPr lang="en-US" dirty="0" err="1"/>
              <a:t>tmap_mode</a:t>
            </a:r>
            <a:r>
              <a:rPr lang="en-US" dirty="0"/>
              <a:t>("plot")+</a:t>
            </a:r>
          </a:p>
          <a:p>
            <a:r>
              <a:rPr lang="en-US" dirty="0"/>
              <a:t>  </a:t>
            </a:r>
            <a:r>
              <a:rPr lang="en-US" dirty="0" err="1"/>
              <a:t>tm_shape</a:t>
            </a:r>
            <a:r>
              <a:rPr lang="en-US" dirty="0"/>
              <a:t>(hillshade)+</a:t>
            </a:r>
          </a:p>
          <a:p>
            <a:r>
              <a:rPr lang="en-US" dirty="0"/>
              <a:t>  </a:t>
            </a:r>
            <a:r>
              <a:rPr lang="en-US" dirty="0" err="1"/>
              <a:t>tm_raster</a:t>
            </a:r>
            <a:r>
              <a:rPr lang="en-US" dirty="0"/>
              <a:t>(palette = grey(0:100/100), </a:t>
            </a:r>
            <a:r>
              <a:rPr lang="en-US" dirty="0" err="1"/>
              <a:t>legend.show</a:t>
            </a:r>
            <a:r>
              <a:rPr lang="en-US" dirty="0"/>
              <a:t> = FALSE)+</a:t>
            </a:r>
          </a:p>
          <a:p>
            <a:r>
              <a:rPr lang="en-US" dirty="0"/>
              <a:t>  </a:t>
            </a:r>
            <a:r>
              <a:rPr lang="en-US" dirty="0" err="1"/>
              <a:t>tm_shape</a:t>
            </a:r>
            <a:r>
              <a:rPr lang="en-US" dirty="0"/>
              <a:t>(</a:t>
            </a:r>
            <a:r>
              <a:rPr lang="en-US" dirty="0" err="1"/>
              <a:t>Tmax_plot</a:t>
            </a:r>
            <a:r>
              <a:rPr lang="en-US" dirty="0"/>
              <a:t>)+</a:t>
            </a:r>
          </a:p>
          <a:p>
            <a:r>
              <a:rPr lang="en-US" dirty="0"/>
              <a:t>  </a:t>
            </a:r>
            <a:r>
              <a:rPr lang="en-US" dirty="0" err="1"/>
              <a:t>tm_raster</a:t>
            </a:r>
            <a:r>
              <a:rPr lang="en-US" dirty="0"/>
              <a:t>(title = "Temperature (degrees C)", style = '</a:t>
            </a:r>
            <a:r>
              <a:rPr lang="en-US" dirty="0" err="1"/>
              <a:t>cont</a:t>
            </a:r>
            <a:r>
              <a:rPr lang="en-US" dirty="0"/>
              <a:t>’,                	alpha = .7)+</a:t>
            </a:r>
          </a:p>
          <a:p>
            <a:r>
              <a:rPr lang="en-US" dirty="0"/>
              <a:t>  </a:t>
            </a:r>
            <a:r>
              <a:rPr lang="en-US" dirty="0" err="1"/>
              <a:t>tm_layout</a:t>
            </a:r>
            <a:r>
              <a:rPr lang="en-US" dirty="0"/>
              <a:t>(</a:t>
            </a:r>
            <a:r>
              <a:rPr lang="en-US" dirty="0" err="1"/>
              <a:t>main.title</a:t>
            </a:r>
            <a:r>
              <a:rPr lang="en-US" dirty="0"/>
              <a:t> = "RCP 8.5: 2100 Predicted Mean Maximum Summer Temperature", </a:t>
            </a:r>
            <a:r>
              <a:rPr lang="en-US" dirty="0" err="1"/>
              <a:t>legend.outside</a:t>
            </a:r>
            <a:r>
              <a:rPr lang="en-US" dirty="0"/>
              <a:t> = TRUE, frame = FALSE)</a:t>
            </a:r>
          </a:p>
        </p:txBody>
      </p:sp>
    </p:spTree>
    <p:extLst>
      <p:ext uri="{BB962C8B-B14F-4D97-AF65-F5344CB8AC3E}">
        <p14:creationId xmlns:p14="http://schemas.microsoft.com/office/powerpoint/2010/main" val="1826084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BCCD-C45D-4EA1-9254-4D01CA72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51659" cy="537882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Functionality beyond the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1E167-82B1-4ACE-B7EF-138FBF41C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37882"/>
            <a:ext cx="11031071" cy="6060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View mode</a:t>
            </a:r>
          </a:p>
          <a:p>
            <a:pPr lvl="1"/>
            <a:r>
              <a:rPr lang="en-US" dirty="0"/>
              <a:t>Many different basemaps</a:t>
            </a:r>
          </a:p>
          <a:p>
            <a:pPr lvl="1"/>
            <a:r>
              <a:rPr lang="en-US" dirty="0"/>
              <a:t>Scale bar</a:t>
            </a:r>
          </a:p>
          <a:p>
            <a:pPr lvl="1"/>
            <a:r>
              <a:rPr lang="en-US" dirty="0"/>
              <a:t>Additional, toggleable, datasets</a:t>
            </a:r>
          </a:p>
          <a:p>
            <a:pPr lvl="1"/>
            <a:r>
              <a:rPr lang="en-US" dirty="0" err="1"/>
              <a:t>Minimap</a:t>
            </a:r>
            <a:endParaRPr lang="en-US" dirty="0"/>
          </a:p>
          <a:p>
            <a:pPr lvl="1"/>
            <a:r>
              <a:rPr lang="en-US" dirty="0"/>
              <a:t>Faceted maps</a:t>
            </a:r>
          </a:p>
          <a:p>
            <a:pPr marL="0" indent="0">
              <a:buNone/>
            </a:pPr>
            <a:r>
              <a:rPr lang="en-US" b="1" dirty="0"/>
              <a:t>Plot mode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Faceted maps</a:t>
            </a:r>
          </a:p>
          <a:p>
            <a:pPr lvl="1"/>
            <a:r>
              <a:rPr lang="en-US" dirty="0"/>
              <a:t>North arrow</a:t>
            </a:r>
          </a:p>
          <a:p>
            <a:pPr marL="0" indent="0">
              <a:buNone/>
            </a:pPr>
            <a:r>
              <a:rPr lang="en-US" b="1" dirty="0"/>
              <a:t>Legends</a:t>
            </a:r>
          </a:p>
          <a:p>
            <a:pPr lvl="1"/>
            <a:r>
              <a:rPr lang="en-US" dirty="0"/>
              <a:t>Data categorization </a:t>
            </a:r>
          </a:p>
          <a:p>
            <a:pPr lvl="1"/>
            <a:r>
              <a:rPr lang="en-US" dirty="0"/>
              <a:t>Only displaying selected data</a:t>
            </a:r>
          </a:p>
          <a:p>
            <a:pPr lvl="1"/>
            <a:r>
              <a:rPr lang="en-US" dirty="0"/>
              <a:t>Data suppression</a:t>
            </a:r>
          </a:p>
          <a:p>
            <a:pPr marL="0" indent="0">
              <a:buNone/>
            </a:pPr>
            <a:r>
              <a:rPr lang="en-US" b="1" dirty="0"/>
              <a:t>Raster Math</a:t>
            </a:r>
          </a:p>
          <a:p>
            <a:pPr lvl="1"/>
            <a:r>
              <a:rPr lang="en-US" dirty="0"/>
              <a:t>Comparing different years</a:t>
            </a:r>
          </a:p>
          <a:p>
            <a:pPr lvl="1"/>
            <a:r>
              <a:rPr lang="en-US" dirty="0"/>
              <a:t>Normalizing data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03BADA-D891-4C53-9D51-DC3EAB72C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0020" r="1512" b="18979"/>
          <a:stretch/>
        </p:blipFill>
        <p:spPr>
          <a:xfrm>
            <a:off x="4082639" y="966571"/>
            <a:ext cx="7580274" cy="55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6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742AFAB1-987F-40CC-8EBA-E5872E606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6" y="0"/>
            <a:ext cx="10996367" cy="6952384"/>
          </a:xfrm>
        </p:spPr>
      </p:pic>
    </p:spTree>
    <p:extLst>
      <p:ext uri="{BB962C8B-B14F-4D97-AF65-F5344CB8AC3E}">
        <p14:creationId xmlns:p14="http://schemas.microsoft.com/office/powerpoint/2010/main" val="92440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ADA9-1277-40BA-AB81-10302418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C9946-5052-41F9-B0A0-3B6E6F18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ClimateBC –</a:t>
            </a:r>
          </a:p>
          <a:p>
            <a:pPr lvl="1"/>
            <a:r>
              <a:rPr lang="en-US" dirty="0"/>
              <a:t>Wang T, Hamann A, </a:t>
            </a:r>
            <a:r>
              <a:rPr lang="en-US" dirty="0" err="1"/>
              <a:t>Spittlehouse</a:t>
            </a:r>
            <a:r>
              <a:rPr lang="en-US" dirty="0"/>
              <a:t> D, Carroll C (2016) Locally Downscaled and Spatially Customizable Climate Data for Historical and Future Periods for North America. </a:t>
            </a:r>
            <a:r>
              <a:rPr lang="en-US" dirty="0" err="1"/>
              <a:t>PLoS</a:t>
            </a:r>
            <a:r>
              <a:rPr lang="en-US" dirty="0"/>
              <a:t> ONE 11(6): e0156720. doi:10.1371/journal.pone.0156720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6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BCE0-9BA1-4A6D-BD0A-AA23D29B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D749C24-BD72-4579-9ABE-A134B92B2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48255"/>
          </a:xfrm>
        </p:spPr>
      </p:pic>
    </p:spTree>
    <p:extLst>
      <p:ext uri="{BB962C8B-B14F-4D97-AF65-F5344CB8AC3E}">
        <p14:creationId xmlns:p14="http://schemas.microsoft.com/office/powerpoint/2010/main" val="332419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78D7006-F13D-4ACB-ABDE-962BCF6E4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0020" r="1512" b="18979"/>
          <a:stretch/>
        </p:blipFill>
        <p:spPr>
          <a:xfrm>
            <a:off x="1327875" y="0"/>
            <a:ext cx="9920971" cy="7198936"/>
          </a:xfrm>
        </p:spPr>
      </p:pic>
    </p:spTree>
    <p:extLst>
      <p:ext uri="{BB962C8B-B14F-4D97-AF65-F5344CB8AC3E}">
        <p14:creationId xmlns:p14="http://schemas.microsoft.com/office/powerpoint/2010/main" val="51874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05F6-3D16-4364-912D-2CA6DF0A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5FFEC03B-D040-44D9-9AC6-516E55177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4526" cy="8599068"/>
          </a:xfrm>
        </p:spPr>
      </p:pic>
    </p:spTree>
    <p:extLst>
      <p:ext uri="{BB962C8B-B14F-4D97-AF65-F5344CB8AC3E}">
        <p14:creationId xmlns:p14="http://schemas.microsoft.com/office/powerpoint/2010/main" val="277692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85FC-93EE-489D-99FE-65BFEF8C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F80CA-F148-4E7B-96A2-71EF2CF0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662" y="2292989"/>
            <a:ext cx="8810675" cy="30898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Predicted climate variables according to a variety of different General Circulation Models (GCMs)</a:t>
            </a:r>
          </a:p>
          <a:p>
            <a:pPr lvl="1"/>
            <a:r>
              <a:rPr lang="en-US" dirty="0"/>
              <a:t>Many temperature and precipitation projections</a:t>
            </a:r>
          </a:p>
          <a:p>
            <a:pPr marL="228600" lvl="1" indent="0">
              <a:buNone/>
            </a:pPr>
            <a:r>
              <a:rPr lang="en-US" dirty="0"/>
              <a:t>    for future years</a:t>
            </a:r>
          </a:p>
          <a:p>
            <a:pPr marL="0" indent="0">
              <a:buNone/>
            </a:pPr>
            <a:r>
              <a:rPr lang="en-US" dirty="0"/>
              <a:t>Thanks to ClimateBC/</a:t>
            </a:r>
            <a:r>
              <a:rPr lang="en-US" dirty="0" err="1"/>
              <a:t>ClimateNA</a:t>
            </a:r>
            <a:endParaRPr lang="en-US" dirty="0"/>
          </a:p>
          <a:p>
            <a:pPr lvl="1"/>
            <a:r>
              <a:rPr lang="en-US" dirty="0"/>
              <a:t>UBC faculty, Dr. </a:t>
            </a:r>
            <a:r>
              <a:rPr lang="en-US" dirty="0" err="1"/>
              <a:t>Tongli</a:t>
            </a:r>
            <a:r>
              <a:rPr lang="en-US" dirty="0"/>
              <a:t> Wang’s program </a:t>
            </a:r>
          </a:p>
          <a:p>
            <a:pPr lvl="1"/>
            <a:r>
              <a:rPr lang="en-US" dirty="0"/>
              <a:t>Input: Digital Elevation Models (DEMs) </a:t>
            </a:r>
          </a:p>
          <a:p>
            <a:pPr lvl="2"/>
            <a:r>
              <a:rPr lang="en-US" dirty="0"/>
              <a:t>.</a:t>
            </a:r>
            <a:r>
              <a:rPr lang="en-US" dirty="0" err="1"/>
              <a:t>asc</a:t>
            </a:r>
            <a:r>
              <a:rPr lang="en-US" dirty="0"/>
              <a:t>, .csv</a:t>
            </a:r>
          </a:p>
          <a:p>
            <a:pPr lvl="1"/>
            <a:r>
              <a:rPr lang="en-US" dirty="0"/>
              <a:t>Output: seasonal or annual projections</a:t>
            </a:r>
          </a:p>
        </p:txBody>
      </p:sp>
      <p:pic>
        <p:nvPicPr>
          <p:cNvPr id="3074" name="Picture 2" descr="climatena.ca">
            <a:extLst>
              <a:ext uri="{FF2B5EF4-FFF2-40B4-BE49-F238E27FC236}">
                <a16:creationId xmlns:a16="http://schemas.microsoft.com/office/drawing/2014/main" id="{A527226A-D8E8-4AF3-A28E-B725417CA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5" t="22830" r="4454" b="15203"/>
          <a:stretch/>
        </p:blipFill>
        <p:spPr bwMode="auto">
          <a:xfrm>
            <a:off x="6426679" y="2793838"/>
            <a:ext cx="4002657" cy="392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70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71A9-4CF8-4D30-984C-F4C06C18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F19F-D66F-480B-AF31-44D1FFB6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tmap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tmaptools</a:t>
            </a:r>
            <a:r>
              <a:rPr lang="en-US" dirty="0"/>
              <a:t>”</a:t>
            </a:r>
          </a:p>
          <a:p>
            <a:r>
              <a:rPr lang="en-US" dirty="0"/>
              <a:t>“raster”</a:t>
            </a:r>
          </a:p>
          <a:p>
            <a:r>
              <a:rPr lang="en-US" dirty="0"/>
              <a:t>“</a:t>
            </a:r>
            <a:r>
              <a:rPr lang="en-US" dirty="0" err="1"/>
              <a:t>rgdal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rgeos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sp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174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71FE-9CF1-4A30-8A78-B0D67052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6D0-B2CA-4EC1-9573-A0CE3493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0050" y="2791325"/>
            <a:ext cx="7729728" cy="3101983"/>
          </a:xfrm>
        </p:spPr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Basemap (optional)</a:t>
            </a:r>
          </a:p>
          <a:p>
            <a:r>
              <a:rPr lang="en-US" dirty="0"/>
              <a:t>Legend</a:t>
            </a:r>
          </a:p>
          <a:p>
            <a:r>
              <a:rPr lang="en-US" dirty="0"/>
              <a:t>Scale bar/compass</a:t>
            </a:r>
          </a:p>
          <a:p>
            <a:r>
              <a:rPr lang="en-US" dirty="0"/>
              <a:t>Map projection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Image result for basemaps">
            <a:extLst>
              <a:ext uri="{FF2B5EF4-FFF2-40B4-BE49-F238E27FC236}">
                <a16:creationId xmlns:a16="http://schemas.microsoft.com/office/drawing/2014/main" id="{EE767996-A1CB-413E-93A5-CCB3AAE7E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072" y="2278006"/>
            <a:ext cx="2913698" cy="303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calebar">
            <a:extLst>
              <a:ext uri="{FF2B5EF4-FFF2-40B4-BE49-F238E27FC236}">
                <a16:creationId xmlns:a16="http://schemas.microsoft.com/office/drawing/2014/main" id="{033BEC4D-9DEE-4C8D-90DD-AFDCE833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072" y="5400675"/>
            <a:ext cx="31432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north arrow">
            <a:extLst>
              <a:ext uri="{FF2B5EF4-FFF2-40B4-BE49-F238E27FC236}">
                <a16:creationId xmlns:a16="http://schemas.microsoft.com/office/drawing/2014/main" id="{268C00BF-40AF-4985-A059-A3B0ABF4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257" y="4859436"/>
            <a:ext cx="1859172" cy="18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mercator map projection">
            <a:extLst>
              <a:ext uri="{FF2B5EF4-FFF2-40B4-BE49-F238E27FC236}">
                <a16:creationId xmlns:a16="http://schemas.microsoft.com/office/drawing/2014/main" id="{B0309F41-2105-41AF-A017-80BBA7288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90" y="2201323"/>
            <a:ext cx="2718105" cy="271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166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862F-A909-4883-B9D2-A263212E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835" y="192505"/>
            <a:ext cx="7729728" cy="1188720"/>
          </a:xfrm>
        </p:spPr>
        <p:txBody>
          <a:bodyPr/>
          <a:lstStyle/>
          <a:p>
            <a:r>
              <a:rPr lang="en-US" dirty="0"/>
              <a:t>Vector &amp; Raster Data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2518BC-82AC-4065-9766-4270F8D55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6662" y="1954058"/>
            <a:ext cx="6078675" cy="195713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Vector</a:t>
            </a:r>
          </a:p>
          <a:p>
            <a:r>
              <a:rPr lang="en-US" dirty="0"/>
              <a:t>Points, lines, polygons</a:t>
            </a:r>
          </a:p>
          <a:p>
            <a:r>
              <a:rPr lang="en-US" dirty="0"/>
              <a:t>Discrete</a:t>
            </a:r>
          </a:p>
          <a:p>
            <a:r>
              <a:rPr lang="en-US" dirty="0"/>
              <a:t>Can contain useful 2D data: distance and area</a:t>
            </a:r>
          </a:p>
          <a:p>
            <a:r>
              <a:rPr lang="en-US" dirty="0"/>
              <a:t>File Type: KML, KMZ, </a:t>
            </a:r>
            <a:r>
              <a:rPr lang="en-US" dirty="0" err="1"/>
              <a:t>shp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outline of british columbia">
            <a:extLst>
              <a:ext uri="{FF2B5EF4-FFF2-40B4-BE49-F238E27FC236}">
                <a16:creationId xmlns:a16="http://schemas.microsoft.com/office/drawing/2014/main" id="{27F5BA32-CDC0-4865-876D-70B0F0F6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6" y="1687108"/>
            <a:ext cx="2759242" cy="20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D5AC9E-472C-4C8E-9124-B89CDF298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299" y="2149160"/>
            <a:ext cx="4402528" cy="325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5E1460-4281-478A-9C29-02E3C58C2867}"/>
              </a:ext>
            </a:extLst>
          </p:cNvPr>
          <p:cNvSpPr txBox="1"/>
          <p:nvPr/>
        </p:nvSpPr>
        <p:spPr>
          <a:xfrm>
            <a:off x="3031958" y="4272677"/>
            <a:ext cx="61033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Raster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Grid of uniform cells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(size of each cell) determines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display temperature, elevation, and RGB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Type: </a:t>
            </a:r>
            <a:r>
              <a:rPr lang="en-US" dirty="0" err="1"/>
              <a:t>asc</a:t>
            </a:r>
            <a:r>
              <a:rPr lang="en-US" dirty="0"/>
              <a:t>, tiff, </a:t>
            </a:r>
            <a:r>
              <a:rPr lang="en-US" dirty="0" err="1"/>
              <a:t>png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29675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1020</Words>
  <Application>Microsoft Office PowerPoint</Application>
  <PresentationFormat>Widescreen</PresentationFormat>
  <Paragraphs>177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Gill Sans MT</vt:lpstr>
      <vt:lpstr>Parcel</vt:lpstr>
      <vt:lpstr>Packager Shell Object</vt:lpstr>
      <vt:lpstr>Mapping in R:  Climate Projections</vt:lpstr>
      <vt:lpstr>PowerPoint Presentation</vt:lpstr>
      <vt:lpstr>PowerPoint Presentation</vt:lpstr>
      <vt:lpstr>PowerPoint Presentation</vt:lpstr>
      <vt:lpstr>PowerPoint Presentation</vt:lpstr>
      <vt:lpstr>Climate Projections</vt:lpstr>
      <vt:lpstr>Packages</vt:lpstr>
      <vt:lpstr>map components</vt:lpstr>
      <vt:lpstr>Vector &amp; Raster Data</vt:lpstr>
      <vt:lpstr>Reference/coordinate Systems</vt:lpstr>
      <vt:lpstr>PowerPoint Presentation</vt:lpstr>
      <vt:lpstr>Map making steps</vt:lpstr>
      <vt:lpstr>Data Acquisition: Useful websites</vt:lpstr>
      <vt:lpstr>Map walkthrough: Napa, Ca</vt:lpstr>
      <vt:lpstr>Data Acquisition: DEM from USGS</vt:lpstr>
      <vt:lpstr>Data Acquisition: DEM from USGS</vt:lpstr>
      <vt:lpstr>Data Acquisition: DEM from USGS</vt:lpstr>
      <vt:lpstr>Data acquisition: climate projections</vt:lpstr>
      <vt:lpstr>Data acquisition: climate projections</vt:lpstr>
      <vt:lpstr>Data Manipulation: rescaling temperatures</vt:lpstr>
      <vt:lpstr>Data Manipulation: hillshade basemap</vt:lpstr>
      <vt:lpstr>Plotting: “tmap” modes</vt:lpstr>
      <vt:lpstr>Plotting: tmap_mode(“view”)</vt:lpstr>
      <vt:lpstr>Plotting: tmap_mode(“plot”)</vt:lpstr>
      <vt:lpstr>Functionality beyond the walkthrough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Geospatial Mapping in R</dc:title>
  <dc:creator>Adam Fong</dc:creator>
  <cp:lastModifiedBy>Adam Fong</cp:lastModifiedBy>
  <cp:revision>34</cp:revision>
  <dcterms:created xsi:type="dcterms:W3CDTF">2020-03-16T04:45:22Z</dcterms:created>
  <dcterms:modified xsi:type="dcterms:W3CDTF">2020-03-17T23:13:38Z</dcterms:modified>
</cp:coreProperties>
</file>